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4" r:id="rId27"/>
    <p:sldId id="305"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2" r:id="rId43"/>
    <p:sldId id="323" r:id="rId44"/>
    <p:sldId id="321" r:id="rId45"/>
    <p:sldId id="324"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4" r:id="rId63"/>
    <p:sldId id="275" r:id="rId64"/>
    <p:sldId id="276" r:id="rId65"/>
    <p:sldId id="277" r:id="rId66"/>
    <p:sldId id="278"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1569660"/>
          </a:xfrm>
          <a:prstGeom prst="rect">
            <a:avLst/>
          </a:prstGeom>
          <a:noFill/>
        </p:spPr>
        <p:txBody>
          <a:bodyPr wrap="square" rtlCol="0">
            <a:spAutoFit/>
          </a:bodyPr>
          <a:lstStyle/>
          <a:p>
            <a:pPr algn="ctr"/>
            <a:r>
              <a:rPr lang="ru-RU" sz="4800" b="1" dirty="0" smtClean="0"/>
              <a:t>43.02.11 </a:t>
            </a:r>
          </a:p>
          <a:p>
            <a:pPr algn="ctr"/>
            <a:r>
              <a:rPr lang="ru-RU" sz="4800" b="1" dirty="0" smtClean="0"/>
              <a:t>Гостиничный сервис</a:t>
            </a:r>
            <a:endParaRPr lang="ru-RU" sz="4800" b="1" dirty="0"/>
          </a:p>
        </p:txBody>
      </p:sp>
      <p:sp>
        <p:nvSpPr>
          <p:cNvPr id="5" name="TextBox 4"/>
          <p:cNvSpPr txBox="1"/>
          <p:nvPr/>
        </p:nvSpPr>
        <p:spPr>
          <a:xfrm>
            <a:off x="179513" y="3933055"/>
            <a:ext cx="8856984" cy="1323439"/>
          </a:xfrm>
          <a:prstGeom prst="rect">
            <a:avLst/>
          </a:prstGeom>
          <a:noFill/>
        </p:spPr>
        <p:txBody>
          <a:bodyPr wrap="square" rtlCol="0">
            <a:spAutoFit/>
          </a:bodyPr>
          <a:lstStyle/>
          <a:p>
            <a:pPr algn="ctr"/>
            <a:r>
              <a:rPr lang="ru-RU" sz="3200" b="1" smtClean="0"/>
              <a:t>ПРОФЕССИОНАЛЬНЫЙ ЦИКЛ</a:t>
            </a:r>
            <a:endParaRPr lang="ru-RU" sz="3200" b="1" dirty="0" smtClean="0"/>
          </a:p>
          <a:p>
            <a:pPr algn="ctr"/>
            <a:endParaRPr lang="ru-RU" sz="24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48680"/>
            <a:ext cx="6606480" cy="1938992"/>
          </a:xfrm>
          <a:prstGeom prst="rect">
            <a:avLst/>
          </a:prstGeom>
        </p:spPr>
        <p:txBody>
          <a:bodyPr wrap="square">
            <a:spAutoFit/>
          </a:bodyPr>
          <a:lstStyle/>
          <a:p>
            <a:pPr algn="just"/>
            <a:r>
              <a:rPr lang="ru-RU" sz="1200" b="1" dirty="0"/>
              <a:t>Стригунова Д. П. Правовые основы гостиничного и туристского бизнеса : учебное пособие / Д. П. Стригунова. — Москва : КноРус, 2021. — 312 с. </a:t>
            </a:r>
            <a:endParaRPr lang="ru-RU" sz="1200" b="1" dirty="0" smtClean="0"/>
          </a:p>
          <a:p>
            <a:pPr algn="just"/>
            <a:endParaRPr lang="ru-RU" sz="1200" dirty="0" smtClean="0"/>
          </a:p>
          <a:p>
            <a:pPr algn="just"/>
            <a:r>
              <a:rPr lang="ru-RU" sz="1200" dirty="0"/>
              <a:t>Рассмотрены вопросы правового регулирования в сфере гостиничного и туристского бизнеса (ГТБ). Определяется круг отношений, регулируемых правом в сфере ГТБ и источники их правового регулирования. Особое внимание уделяется организованному туризму и правовому статусу туроператора как организатора туров. Отдельный раздел посвящен правовому регулированию туристских формальностей. Рассмотрен ряд вопросов, касающихся транспортного обеспечения и страхования в данной сфере.</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4022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73016"/>
            <a:ext cx="6606479" cy="3046988"/>
          </a:xfrm>
          <a:prstGeom prst="rect">
            <a:avLst/>
          </a:prstGeom>
        </p:spPr>
        <p:txBody>
          <a:bodyPr wrap="square">
            <a:spAutoFit/>
          </a:bodyPr>
          <a:lstStyle/>
          <a:p>
            <a:pPr algn="just"/>
            <a:r>
              <a:rPr lang="ru-RU" sz="1200" b="1" dirty="0"/>
              <a:t>Правовое обеспечение профессиональной деятельности : учебник и практикум для СПО / А. П. Анисимов, А. Я. Рыженков, А. Ю. Осетрова, О. В. Попова ; под редакцией А. Я. Рыженкова. — </a:t>
            </a:r>
            <a:r>
              <a:rPr lang="ru-RU" sz="1200" b="1" dirty="0" smtClean="0"/>
              <a:t>6-е </a:t>
            </a:r>
            <a:r>
              <a:rPr lang="ru-RU" sz="1200" b="1" dirty="0"/>
              <a:t>изд., перераб. и доп. — Москва : Издательство Юрайт, 2023. — 344 с</a:t>
            </a:r>
            <a:r>
              <a:rPr lang="ru-RU" sz="1200" b="1" dirty="0" smtClean="0"/>
              <a:t>.  </a:t>
            </a:r>
            <a:r>
              <a:rPr lang="ru-RU" sz="1200" b="1" dirty="0"/>
              <a:t>— (Профессиональное образование). </a:t>
            </a:r>
            <a:endParaRPr lang="ru-RU" sz="1200" b="1" dirty="0" smtClean="0"/>
          </a:p>
          <a:p>
            <a:pPr algn="just"/>
            <a:endParaRPr lang="ru-RU" sz="1200" b="1" dirty="0" smtClean="0"/>
          </a:p>
          <a:p>
            <a:pPr algn="just"/>
            <a:r>
              <a:rPr lang="ru-RU" sz="1200" dirty="0" smtClean="0"/>
              <a:t>Курс </a:t>
            </a:r>
            <a:r>
              <a:rPr lang="ru-RU" sz="1200" dirty="0"/>
              <a:t>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Курс может представлять интерес для студентов неюридических специальностей образовательных учреждений среднего профессионального образования, а также для преподавателей, аспирантов, государственных и муниципальных служащих.</a:t>
            </a:r>
          </a:p>
          <a:p>
            <a:pPr algn="just"/>
            <a:endParaRPr lang="ru-RU" sz="12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59228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09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55742"/>
            <a:ext cx="6552728" cy="2123658"/>
          </a:xfrm>
          <a:prstGeom prst="rect">
            <a:avLst/>
          </a:prstGeom>
        </p:spPr>
        <p:txBody>
          <a:bodyPr wrap="square">
            <a:spAutoFit/>
          </a:bodyPr>
          <a:lstStyle/>
          <a:p>
            <a:pPr algn="just"/>
            <a:r>
              <a:rPr lang="ru-RU" sz="1200" b="1" dirty="0"/>
              <a:t>Некрасов С.И. Правовое обеспечение профессиональной деятельности : учебное пособие для СПО / Некрасов С.И., </a:t>
            </a:r>
            <a:r>
              <a:rPr lang="ru-RU" sz="1200" b="1" dirty="0" smtClean="0"/>
              <a:t>Зайцева—Савкович </a:t>
            </a:r>
            <a:r>
              <a:rPr lang="ru-RU" sz="1200" b="1" dirty="0"/>
              <a:t>Е.В., Питрюк А.В. — Москва : Юстиция, 2022. — 211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11" y="355742"/>
            <a:ext cx="2040227" cy="31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07207" y="3709110"/>
            <a:ext cx="6750496" cy="2308324"/>
          </a:xfrm>
          <a:prstGeom prst="rect">
            <a:avLst/>
          </a:prstGeom>
        </p:spPr>
        <p:txBody>
          <a:bodyPr wrap="square">
            <a:spAutoFit/>
          </a:bodyPr>
          <a:lstStyle/>
          <a:p>
            <a:pPr algn="just"/>
            <a:r>
              <a:rPr lang="ru-RU" sz="1200" b="1" dirty="0"/>
              <a:t>Вотинцева Н. А. Правовое обеспечение гостиничной деятельности : учебное пособие / Н. А. Вотинцева. — Москва : РИОР : ИНФРА </a:t>
            </a:r>
            <a:r>
              <a:rPr lang="ru-RU" sz="1200" b="1" dirty="0" smtClean="0"/>
              <a:t>— </a:t>
            </a:r>
            <a:r>
              <a:rPr lang="ru-RU" sz="1200" b="1" dirty="0"/>
              <a:t>М, 2020. — 299 с</a:t>
            </a:r>
            <a:r>
              <a:rPr lang="ru-RU" sz="1200" b="1" dirty="0" smtClean="0"/>
              <a:t>.</a:t>
            </a:r>
          </a:p>
          <a:p>
            <a:pPr algn="just"/>
            <a:endParaRPr lang="ru-RU" sz="1200" b="1" dirty="0" smtClean="0"/>
          </a:p>
          <a:p>
            <a:pPr algn="just"/>
            <a:r>
              <a:rPr lang="ru-RU" sz="1200" b="1" dirty="0"/>
              <a:t> </a:t>
            </a:r>
            <a:r>
              <a:rPr lang="ru-RU" sz="1200" dirty="0"/>
              <a:t>Учебное пособие написано в соответствии с Федеральным государственным образовательным стандартом </a:t>
            </a:r>
            <a:r>
              <a:rPr lang="ru-RU" sz="1200" dirty="0" smtClean="0"/>
              <a:t> </a:t>
            </a:r>
            <a:r>
              <a:rPr lang="ru-RU" sz="1200" dirty="0"/>
              <a:t>по направлениям подготовки «Гостиничное дело», «Туризм» и посвящено проблемам правового обеспечения гостиничной деятельности. В книге рассмотрены теоретические основы гостиничной индустрии, в том числе раскрыто содержание основных дефиниций этой сферы; представлена общая характеристика </a:t>
            </a:r>
            <a:r>
              <a:rPr lang="ru-RU" sz="1200" dirty="0" smtClean="0"/>
              <a:t>нормативно—правовой </a:t>
            </a:r>
            <a:r>
              <a:rPr lang="ru-RU" sz="1200" dirty="0"/>
              <a:t>базы; приведена классификация средств размещения; дан анализ </a:t>
            </a:r>
            <a:r>
              <a:rPr lang="ru-RU" sz="1200" dirty="0" smtClean="0"/>
              <a:t>организационно—правовых </a:t>
            </a:r>
            <a:r>
              <a:rPr lang="ru-RU" sz="1200" dirty="0"/>
              <a:t>форм хозяйствующих субъектов, обязательственных правоотношений, а также затронуты вопросы трудовых отношений, возникающих в сфере гостиничной индустрии.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22" y="3655144"/>
            <a:ext cx="2049016" cy="308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39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750496" cy="2677656"/>
          </a:xfrm>
          <a:prstGeom prst="rect">
            <a:avLst/>
          </a:prstGeom>
        </p:spPr>
        <p:txBody>
          <a:bodyPr wrap="square">
            <a:spAutoFit/>
          </a:bodyPr>
          <a:lstStyle/>
          <a:p>
            <a:pPr algn="just"/>
            <a:r>
              <a:rPr lang="ru-RU" sz="1200" b="1" dirty="0"/>
              <a:t>Бугорский В. П.  Организация туристской индустрии. Правовые основы : учебное пособие для СПО / В. П. Бугорский. — Москва : Издательство Юрайт, </a:t>
            </a:r>
            <a:r>
              <a:rPr lang="ru-RU" sz="1200" b="1" dirty="0" smtClean="0"/>
              <a:t>2023. </a:t>
            </a:r>
            <a:r>
              <a:rPr lang="ru-RU" sz="1200" b="1" dirty="0"/>
              <a:t>— 165 с. — (Профессиональное образование). </a:t>
            </a:r>
            <a:endParaRPr lang="ru-RU" sz="1200" b="1" dirty="0" smtClean="0"/>
          </a:p>
          <a:p>
            <a:pPr algn="just"/>
            <a:endParaRPr lang="ru-RU" sz="1200" b="1" dirty="0" smtClean="0"/>
          </a:p>
          <a:p>
            <a:pPr algn="just"/>
            <a:r>
              <a:rPr lang="ru-RU" sz="1200" dirty="0"/>
              <a:t>В настоящее время знание основ правового регулирования сферы туризма и гостеприимства необходимо широкому кругу специалистов. Предлагаемый учебник и практикум призван оказать помощь студентам, предлагая систематизированный материал для подготовки к занятиям по основным темам курса в условиях различных форм обучения. В учебном пособии раскрываются основные понятия, анализируются </a:t>
            </a:r>
            <a:r>
              <a:rPr lang="ru-RU" sz="1200" dirty="0" smtClean="0"/>
              <a:t>историко—правовые </a:t>
            </a:r>
            <a:r>
              <a:rPr lang="ru-RU" sz="1200" dirty="0"/>
              <a:t>особенности развития законодательства о туризме и гостеприимстве, его система, особенности государственного и договорного регулирования предпринимательской деятельности в этой сфере. Также приводятся практические задания, </a:t>
            </a:r>
            <a:r>
              <a:rPr lang="ru-RU" sz="1200" dirty="0" smtClean="0"/>
              <a:t>направленные </a:t>
            </a:r>
            <a:r>
              <a:rPr lang="ru-RU" sz="1200" dirty="0"/>
              <a:t>на закрепление теоретического материала.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 y="0"/>
            <a:ext cx="2266950" cy="362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651813"/>
            <a:ext cx="6606480" cy="2308324"/>
          </a:xfrm>
          <a:prstGeom prst="rect">
            <a:avLst/>
          </a:prstGeom>
        </p:spPr>
        <p:txBody>
          <a:bodyPr wrap="square">
            <a:spAutoFit/>
          </a:bodyPr>
          <a:lstStyle/>
          <a:p>
            <a:pPr algn="just"/>
            <a:r>
              <a:rPr lang="ru-RU" sz="1200" b="1" dirty="0"/>
              <a:t>Лаврентьева М. Г. Документационное обеспечение кадровой деятельности в сфере индустрии гостеприимства. Практикум : учебное пособие / М. Г. Лаврентьева, А. В. Можаев ; под ред. Н. Г. Можаевой. — Москва : ИНФРА </a:t>
            </a:r>
            <a:r>
              <a:rPr lang="ru-RU" sz="1200" b="1" dirty="0" smtClean="0"/>
              <a:t>—М</a:t>
            </a:r>
            <a:r>
              <a:rPr lang="ru-RU" sz="1200" b="1" dirty="0"/>
              <a:t>, </a:t>
            </a:r>
            <a:r>
              <a:rPr lang="ru-RU" sz="1200" b="1" dirty="0" smtClean="0"/>
              <a:t>2022. </a:t>
            </a:r>
            <a:r>
              <a:rPr lang="ru-RU" sz="1200" b="1" dirty="0"/>
              <a:t>— 99 с.  — (Среднее профессиональное образование). </a:t>
            </a:r>
            <a:endParaRPr lang="ru-RU" sz="1200" b="1" dirty="0" smtClean="0"/>
          </a:p>
          <a:p>
            <a:pPr algn="just"/>
            <a:endParaRPr lang="ru-RU" sz="1200" b="1" dirty="0" smtClean="0"/>
          </a:p>
          <a:p>
            <a:pPr algn="just"/>
            <a:r>
              <a:rPr lang="ru-RU" sz="1200" dirty="0"/>
              <a:t>Задания практикума разработаны для проведения практических и семинарских занятий со студентами всех форм обучения. Материал подобран и структурирован в соответствии с требованиями Федерального государственного образовательного стандарта высшего образования последнего поколения по специальности «Гостиничный сервис» (бакалавриат). Практикум предназначен для студентов высших учебных заведений, обучающихся по направлениям подготовки сферы обслуживания: «Гостиничное дело», «Туризм». </a:t>
            </a:r>
          </a:p>
        </p:txBody>
      </p:sp>
      <p:pic>
        <p:nvPicPr>
          <p:cNvPr id="1026" name="Picture 2" descr="https://znanium.com/cover/1844/1844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04016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2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1107" y="476673"/>
            <a:ext cx="6624735" cy="2492990"/>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 Москва : Издательство Юрайт, </a:t>
            </a:r>
            <a:r>
              <a:rPr lang="ru-RU" sz="1200" b="1" dirty="0" smtClean="0"/>
              <a:t>2023. </a:t>
            </a:r>
            <a:r>
              <a:rPr lang="ru-RU" sz="1200" b="1" dirty="0"/>
              <a:t>— 233 с. — (Профессиональное образование). </a:t>
            </a:r>
            <a:endParaRPr lang="ru-RU" sz="1200" b="1" dirty="0" smtClean="0"/>
          </a:p>
          <a:p>
            <a:pPr algn="just"/>
            <a:endParaRPr lang="ru-RU" sz="1200" b="1" dirty="0" smtClean="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21107" cy="373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30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204864"/>
            <a:ext cx="6552728" cy="1077218"/>
          </a:xfrm>
          <a:prstGeom prst="rect">
            <a:avLst/>
          </a:prstGeom>
        </p:spPr>
        <p:txBody>
          <a:bodyPr wrap="square">
            <a:spAutoFit/>
          </a:bodyPr>
          <a:lstStyle/>
          <a:p>
            <a:pPr algn="ctr"/>
            <a:r>
              <a:rPr lang="ru-RU" sz="3200" b="1" dirty="0"/>
              <a:t>ОП.03 </a:t>
            </a:r>
          </a:p>
          <a:p>
            <a:pPr algn="ctr"/>
            <a:r>
              <a:rPr lang="ru-RU" sz="3200" b="1" dirty="0"/>
              <a:t>ЭКОНОМИКА ОРГАНИЗАЦИИ</a:t>
            </a:r>
          </a:p>
        </p:txBody>
      </p:sp>
    </p:spTree>
    <p:extLst>
      <p:ext uri="{BB962C8B-B14F-4D97-AF65-F5344CB8AC3E}">
        <p14:creationId xmlns:p14="http://schemas.microsoft.com/office/powerpoint/2010/main" val="117368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20688"/>
            <a:ext cx="6552728" cy="2677656"/>
          </a:xfrm>
          <a:prstGeom prst="rect">
            <a:avLst/>
          </a:prstGeom>
        </p:spPr>
        <p:txBody>
          <a:bodyPr wrap="square">
            <a:spAutoFit/>
          </a:bodyPr>
          <a:lstStyle/>
          <a:p>
            <a:pPr algn="just"/>
            <a:r>
              <a:rPr lang="ru-RU" sz="1200" b="1" dirty="0"/>
              <a:t>Скобкин С. С.  Экономика организации в гостиничном сервисе : учебник и практикум для СПО / С. С. Скобкин. — </a:t>
            </a:r>
            <a:r>
              <a:rPr lang="ru-RU" sz="1200" b="1" dirty="0" smtClean="0"/>
              <a:t>2-е </a:t>
            </a:r>
            <a:r>
              <a:rPr lang="ru-RU" sz="1200" b="1" dirty="0"/>
              <a:t>изд., испр. и доп. — Москва : Издательство Юрайт, </a:t>
            </a:r>
            <a:r>
              <a:rPr lang="ru-RU" sz="1200" b="1" dirty="0" smtClean="0"/>
              <a:t>2023. </a:t>
            </a:r>
            <a:r>
              <a:rPr lang="ru-RU" sz="1200" b="1" dirty="0"/>
              <a:t>— 373 с. — (Профессиональное образование). </a:t>
            </a:r>
            <a:endParaRPr lang="ru-RU" sz="1200" b="1" dirty="0" smtClean="0"/>
          </a:p>
          <a:p>
            <a:pPr algn="just"/>
            <a:endParaRPr lang="ru-RU" sz="1200" b="1" dirty="0" smtClean="0"/>
          </a:p>
          <a:p>
            <a:pPr algn="just"/>
            <a:r>
              <a:rPr lang="ru-RU" sz="1200" dirty="0"/>
              <a:t>В учебнике рассматриваются ключевые вопросы функционирования предприятий индустрии гостеприимства и туризма. Даются основные экономические понятия, концепции, функции, методы организации производства и предоставления услуг, вопросы планирования и анализа хозяйственной деятельности. Анализируются факторы, влияющие на эффективное развитие предприятий этой отрасли, возникающие проблемы и пути их разрешения. Учебник содержит практикум, в котором представлены тесты и деловые игры, направленные на развитие творческих способностей и практических навыков будущих специалистов, их адаптивных возможностей, подготовку к профессиональному сотрудничеству, самосовершенствованию.</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83768" cy="380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861048"/>
            <a:ext cx="6408712" cy="2123658"/>
          </a:xfrm>
          <a:prstGeom prst="rect">
            <a:avLst/>
          </a:prstGeom>
        </p:spPr>
        <p:txBody>
          <a:bodyPr wrap="square">
            <a:spAutoFit/>
          </a:bodyPr>
          <a:lstStyle/>
          <a:p>
            <a:pPr algn="just"/>
            <a:r>
              <a:rPr lang="ru-RU" sz="1200" b="1" dirty="0"/>
              <a:t>Лазарев А. Н. Экономика гостиничного предприятия : учебное пособие / А. Н. Лазарев под ред. и др. — Москва : КноРус, 2019. — 304 с</a:t>
            </a:r>
            <a:r>
              <a:rPr lang="ru-RU" sz="1200" b="1" dirty="0" smtClean="0"/>
              <a:t>.</a:t>
            </a:r>
          </a:p>
          <a:p>
            <a:pPr algn="just"/>
            <a:r>
              <a:rPr lang="ru-RU" sz="1200" b="1" dirty="0" smtClean="0"/>
              <a:t> </a:t>
            </a:r>
          </a:p>
          <a:p>
            <a:pPr algn="just"/>
            <a:r>
              <a:rPr lang="ru-RU" sz="1200" dirty="0"/>
              <a:t>Экономика гостиничного предприятия рассмотрена наиболее полно и всесторонне как с теоретической, так и практической стороны. Теоретический материал подкреплен примерами, схемами и практическими решениями. Рассматриваются методики и методы оценки основных и оборотных средств, трудовых ресурсов, планирования деятельности и налогообложения, а также </a:t>
            </a:r>
            <a:r>
              <a:rPr lang="ru-RU" sz="1200" dirty="0" smtClean="0"/>
              <a:t>информационно—коммуникационное </a:t>
            </a:r>
            <a:r>
              <a:rPr lang="ru-RU" sz="1200" dirty="0"/>
              <a:t>обеспечение гостиничного предприятия и экономика качества гостиничного продукта.</a:t>
            </a:r>
            <a:endParaRPr lang="ru-RU" sz="1200" dirty="0" smtClean="0"/>
          </a:p>
          <a:p>
            <a:pPr algn="just"/>
            <a:endParaRPr lang="ru-RU" sz="1200" b="1"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5"/>
            <a:ext cx="2232247" cy="306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64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20688"/>
            <a:ext cx="6480720" cy="2492990"/>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 учебник / В</a:t>
            </a:r>
            <a:r>
              <a:rPr lang="ru-RU" sz="1200" b="1" dirty="0" smtClean="0"/>
              <a:t>. Д</a:t>
            </a:r>
            <a:r>
              <a:rPr lang="ru-RU" sz="1200" b="1" dirty="0"/>
              <a:t>. Грибов, В</a:t>
            </a:r>
            <a:r>
              <a:rPr lang="ru-RU" sz="1200" b="1" dirty="0" smtClean="0"/>
              <a:t>. П</a:t>
            </a:r>
            <a:r>
              <a:rPr lang="ru-RU" sz="1200" b="1" dirty="0"/>
              <a:t>. Грузинов, В</a:t>
            </a:r>
            <a:r>
              <a:rPr lang="ru-RU" sz="1200" b="1" dirty="0" smtClean="0"/>
              <a:t>. А</a:t>
            </a:r>
            <a:r>
              <a:rPr lang="ru-RU" sz="1200" b="1" dirty="0"/>
              <a:t>. Кузьменко. — Москва : КноРус, </a:t>
            </a:r>
            <a:r>
              <a:rPr lang="ru-RU" sz="1200" b="1" dirty="0" smtClean="0"/>
              <a:t>2023. </a:t>
            </a:r>
            <a:r>
              <a:rPr lang="ru-RU" sz="1200" b="1" dirty="0"/>
              <a:t>— 407 с. — (Среднее профессиональное образование). </a:t>
            </a:r>
            <a:endParaRPr lang="ru-RU" sz="1200" b="1" dirty="0" smtClean="0"/>
          </a:p>
          <a:p>
            <a:pPr algn="just"/>
            <a:endParaRPr lang="ru-RU" sz="1200" b="1" dirty="0" smtClean="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a:t>
            </a:r>
            <a:r>
              <a:rPr lang="ru-RU" sz="1200" dirty="0" smtClean="0"/>
              <a:t>организационно—правовые </a:t>
            </a:r>
            <a:r>
              <a:rPr lang="ru-RU" sz="1200" dirty="0"/>
              <a:t>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20211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89040"/>
            <a:ext cx="6408712" cy="2123658"/>
          </a:xfrm>
          <a:prstGeom prst="rect">
            <a:avLst/>
          </a:prstGeom>
        </p:spPr>
        <p:txBody>
          <a:bodyPr wrap="square">
            <a:spAutoFit/>
          </a:bodyPr>
          <a:lstStyle/>
          <a:p>
            <a:pPr algn="just"/>
            <a:r>
              <a:rPr lang="ru-RU" sz="1200" b="1" dirty="0"/>
              <a:t>Кнышова Е</a:t>
            </a:r>
            <a:r>
              <a:rPr lang="ru-RU" sz="1200" b="1" dirty="0" smtClean="0"/>
              <a:t>. Н</a:t>
            </a:r>
            <a:r>
              <a:rPr lang="ru-RU" sz="1200" b="1" dirty="0"/>
              <a:t>.  Экономика организации : учебник / </a:t>
            </a:r>
            <a:r>
              <a:rPr lang="ru-RU" sz="1200" b="1" dirty="0" smtClean="0"/>
              <a:t>Е. </a:t>
            </a:r>
            <a:r>
              <a:rPr lang="ru-RU" sz="1200" b="1" dirty="0"/>
              <a:t>Н</a:t>
            </a:r>
            <a:r>
              <a:rPr lang="ru-RU" sz="1200" b="1" dirty="0" smtClean="0"/>
              <a:t>. Кнышова, Е. Е. Панфилова</a:t>
            </a:r>
            <a:r>
              <a:rPr lang="ru-RU" sz="1200" b="1" dirty="0"/>
              <a:t>. — Москва : ИД ФОРУМ, НИЦ </a:t>
            </a:r>
            <a:r>
              <a:rPr lang="ru-RU" sz="1200" b="1" dirty="0" smtClean="0"/>
              <a:t>ИНФРА—М</a:t>
            </a:r>
            <a:r>
              <a:rPr lang="ru-RU" sz="1200" b="1" dirty="0"/>
              <a:t>, </a:t>
            </a:r>
            <a:r>
              <a:rPr lang="ru-RU" sz="1200" b="1" dirty="0" smtClean="0"/>
              <a:t>2023. </a:t>
            </a:r>
            <a:r>
              <a:rPr lang="ru-RU" sz="1200" b="1" dirty="0"/>
              <a:t>— 335 с. </a:t>
            </a:r>
            <a:r>
              <a:rPr lang="ru-RU" sz="1200" b="1" dirty="0" smtClean="0"/>
              <a:t>— (</a:t>
            </a:r>
            <a:r>
              <a:rPr lang="ru-RU" sz="1200" b="1" dirty="0"/>
              <a:t>Среднее профессиональное образование). </a:t>
            </a:r>
            <a:endParaRPr lang="ru-RU" sz="1200" b="1" dirty="0" smtClean="0"/>
          </a:p>
          <a:p>
            <a:pPr algn="just"/>
            <a:r>
              <a:rPr lang="ru-RU" sz="1200" dirty="0"/>
              <a:t>В настоящем учебнике дается характеристика основных элементов экономической среды функционирования организации и методов их анализа. Особое внимание уделяется рассмотрению вопросов экономики производства и склада, типологии экономических стратегий, экономической эффективности при оценке деятельности организации. Учебник предназначен учащимся техникумов и колледжей экономических специальностей, студентам вузов, а также специалистам, интересующимся вопросами экономики современной организации.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67380"/>
            <a:ext cx="2177843" cy="31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05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20688"/>
            <a:ext cx="6480720" cy="1938992"/>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Практикум : учебное пособие / В</a:t>
            </a:r>
            <a:r>
              <a:rPr lang="ru-RU" sz="1200" b="1" dirty="0" smtClean="0"/>
              <a:t>. Д</a:t>
            </a:r>
            <a:r>
              <a:rPr lang="ru-RU" sz="1200" b="1" dirty="0"/>
              <a:t>. Грибов. — Москва : КноРус, 2022. — 196 с. — (Среднее профессиональное образование). </a:t>
            </a:r>
            <a:endParaRPr lang="ru-RU" sz="1200" b="1" dirty="0" smtClean="0"/>
          </a:p>
          <a:p>
            <a:pPr algn="just"/>
            <a:endParaRPr lang="ru-RU" sz="1200" b="1" dirty="0" smtClean="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058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0585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754908"/>
            <a:ext cx="6336704" cy="1754326"/>
          </a:xfrm>
          <a:prstGeom prst="rect">
            <a:avLst/>
          </a:prstGeom>
        </p:spPr>
        <p:txBody>
          <a:bodyPr wrap="square">
            <a:spAutoFit/>
          </a:bodyPr>
          <a:lstStyle/>
          <a:p>
            <a:pPr algn="just"/>
            <a:r>
              <a:rPr lang="ru-RU" sz="1200" b="1" dirty="0"/>
              <a:t>Степанова С. А. Экономика предприятия туризма : учебник / С. А. Степанова, А. В. Крыга. — Москва : НИЦ ИНФРА </a:t>
            </a:r>
            <a:r>
              <a:rPr lang="ru-RU" sz="1200" b="1" dirty="0" smtClean="0"/>
              <a:t>— </a:t>
            </a:r>
            <a:r>
              <a:rPr lang="ru-RU" sz="1200" b="1" dirty="0"/>
              <a:t>М, 2019. </a:t>
            </a:r>
            <a:r>
              <a:rPr lang="ru-RU" sz="1200" b="1" dirty="0" smtClean="0"/>
              <a:t>— </a:t>
            </a:r>
            <a:r>
              <a:rPr lang="ru-RU" sz="1200" b="1" dirty="0"/>
              <a:t>346 с.</a:t>
            </a:r>
          </a:p>
          <a:p>
            <a:pPr algn="just"/>
            <a:endParaRPr lang="ru-RU" sz="1200" dirty="0"/>
          </a:p>
          <a:p>
            <a:pPr algn="just"/>
            <a:r>
              <a:rPr lang="ru-RU" sz="1200" dirty="0"/>
              <a:t> В учебнике раскрываются экономические основы функционирования предприятий туристcкой индустрии в условиях рынка: типология </a:t>
            </a:r>
            <a:r>
              <a:rPr lang="ru-RU" sz="1200" dirty="0" smtClean="0"/>
              <a:t>пред— </a:t>
            </a:r>
            <a:r>
              <a:rPr lang="ru-RU" sz="1200" dirty="0"/>
              <a:t>приятий, внешняя и внутренняя среда функционирования, ресурсы </a:t>
            </a:r>
            <a:r>
              <a:rPr lang="ru-RU" sz="1200" dirty="0" smtClean="0"/>
              <a:t>пред— </a:t>
            </a:r>
            <a:r>
              <a:rPr lang="ru-RU" sz="1200" dirty="0"/>
              <a:t>приятия и показатели их использования. Анализируются экономические показатели результатов деятельности предприятий туристской индустрии, а также представлена аналитическая деятельность и отчетность. </a:t>
            </a:r>
          </a:p>
        </p:txBody>
      </p:sp>
    </p:spTree>
    <p:extLst>
      <p:ext uri="{BB962C8B-B14F-4D97-AF65-F5344CB8AC3E}">
        <p14:creationId xmlns:p14="http://schemas.microsoft.com/office/powerpoint/2010/main" val="199345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552728" cy="1569660"/>
          </a:xfrm>
          <a:prstGeom prst="rect">
            <a:avLst/>
          </a:prstGeom>
        </p:spPr>
        <p:txBody>
          <a:bodyPr wrap="square">
            <a:spAutoFit/>
          </a:bodyPr>
          <a:lstStyle/>
          <a:p>
            <a:pPr algn="just"/>
            <a:r>
              <a:rPr lang="ru-RU" sz="1200" b="1" dirty="0"/>
              <a:t>Экономика и управление гостиничным предприятием : учебное пособие / </a:t>
            </a:r>
            <a:r>
              <a:rPr lang="ru-RU" sz="1200" b="1" dirty="0" smtClean="0"/>
              <a:t>М. Ю. Лайко, </a:t>
            </a:r>
            <a:r>
              <a:rPr lang="ru-RU" sz="1200" b="1" dirty="0"/>
              <a:t>Е</a:t>
            </a:r>
            <a:r>
              <a:rPr lang="ru-RU" sz="1200" b="1" dirty="0" smtClean="0"/>
              <a:t>. Н. Валединская</a:t>
            </a:r>
            <a:r>
              <a:rPr lang="ru-RU" sz="1200" b="1" dirty="0"/>
              <a:t>, Е</a:t>
            </a:r>
            <a:r>
              <a:rPr lang="ru-RU" sz="1200" b="1" dirty="0" smtClean="0"/>
              <a:t>. Л. Ильина</a:t>
            </a:r>
            <a:r>
              <a:rPr lang="ru-RU" sz="1200" b="1" dirty="0"/>
              <a:t>, М</a:t>
            </a:r>
            <a:r>
              <a:rPr lang="ru-RU" sz="1200" b="1" dirty="0" smtClean="0"/>
              <a:t>. В. Кобяк</a:t>
            </a:r>
            <a:r>
              <a:rPr lang="ru-RU" sz="1200" b="1" dirty="0"/>
              <a:t>, </a:t>
            </a:r>
            <a:r>
              <a:rPr lang="ru-RU" sz="1200" b="1" dirty="0" smtClean="0"/>
              <a:t>А. Н. </a:t>
            </a:r>
            <a:r>
              <a:rPr lang="ru-RU" sz="1200" b="1" dirty="0"/>
              <a:t>Латкин</a:t>
            </a:r>
            <a:r>
              <a:rPr lang="ru-RU" sz="1200" b="1" dirty="0" smtClean="0"/>
              <a:t>.  </a:t>
            </a:r>
            <a:r>
              <a:rPr lang="ru-RU" sz="1200" b="1" dirty="0"/>
              <a:t>— Москва : КноРус, </a:t>
            </a:r>
            <a:r>
              <a:rPr lang="ru-RU" sz="1200" b="1" dirty="0" smtClean="0"/>
              <a:t>2023. </a:t>
            </a:r>
            <a:r>
              <a:rPr lang="ru-RU" sz="1200" b="1" dirty="0"/>
              <a:t>— 154 с</a:t>
            </a:r>
            <a:r>
              <a:rPr lang="ru-RU" sz="1200" b="1" dirty="0" smtClean="0"/>
              <a:t>.</a:t>
            </a:r>
          </a:p>
          <a:p>
            <a:pPr algn="just"/>
            <a:endParaRPr lang="ru-RU" sz="1200" b="1" dirty="0" smtClean="0"/>
          </a:p>
          <a:p>
            <a:pPr algn="just"/>
            <a:r>
              <a:rPr lang="ru-RU" sz="1200" b="1" dirty="0"/>
              <a:t> </a:t>
            </a:r>
            <a:r>
              <a:rPr lang="ru-RU" sz="1200" dirty="0"/>
              <a:t>Рассматриваются </a:t>
            </a:r>
            <a:r>
              <a:rPr lang="ru-RU" sz="1200" dirty="0" smtClean="0"/>
              <a:t>теоретико—методические </a:t>
            </a:r>
            <a:r>
              <a:rPr lang="ru-RU" sz="1200" dirty="0"/>
              <a:t>и практические аспекты экономики индустрии гостеприимства, связанные с анализом особенностей функционирования и развития рынка услуг гостеприимства, повышением эффективности и производительности деятельности гостиничных комплексов.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105915" cy="31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67209" y="3356992"/>
            <a:ext cx="6480720" cy="3231654"/>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a:t>
            </a:r>
            <a:r>
              <a:rPr lang="ru-RU" sz="1200" b="1" dirty="0" smtClean="0"/>
              <a:t>3-е </a:t>
            </a:r>
            <a:r>
              <a:rPr lang="ru-RU" sz="1200" b="1" dirty="0"/>
              <a:t>изд., перераб. и доп. — Москва : Издательство Юрайт, </a:t>
            </a:r>
            <a:r>
              <a:rPr lang="ru-RU" sz="1200" b="1" dirty="0" smtClean="0"/>
              <a:t>2023. </a:t>
            </a:r>
            <a:r>
              <a:rPr lang="ru-RU" sz="1200" b="1" dirty="0"/>
              <a:t>— 344 с. — (Профессиональное образование</a:t>
            </a:r>
            <a:r>
              <a:rPr lang="ru-RU" sz="1200" b="1" dirty="0" smtClean="0"/>
              <a:t>).</a:t>
            </a:r>
          </a:p>
          <a:p>
            <a:pPr algn="just"/>
            <a:r>
              <a:rPr lang="ru-RU" sz="1200" b="1" dirty="0" smtClean="0"/>
              <a:t> </a:t>
            </a:r>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a:t>
            </a:r>
            <a:r>
              <a:rPr lang="ru-RU" sz="1200" dirty="0" smtClean="0"/>
              <a:t>инновационно—инвестиционная</a:t>
            </a:r>
            <a:r>
              <a:rPr lang="ru-RU" sz="1200" dirty="0"/>
              <a:t>,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Структура курса, уровень и полнота представленного материала позволят не только успешно освоить учебную дисциплину «Экономика организации», но и преуспеть в реальной экономической деятельности.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9" y="3140968"/>
            <a:ext cx="2575728" cy="396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3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8430" y="332656"/>
            <a:ext cx="6662042" cy="3231654"/>
          </a:xfrm>
          <a:prstGeom prst="rect">
            <a:avLst/>
          </a:prstGeom>
        </p:spPr>
        <p:txBody>
          <a:bodyPr wrap="square">
            <a:spAutoFit/>
          </a:bodyPr>
          <a:lstStyle/>
          <a:p>
            <a:pPr algn="just"/>
            <a:r>
              <a:rPr lang="ru-RU" sz="1200" b="1" dirty="0"/>
              <a:t>Основы экономики организации. Практикум : учебное пособие для СПО / Л. А. Чалдаева [и др.] ; под редакцией Л. А. Чалдаевой, А. В. Шарковой. — Москва : Издательство Юрайт, 2023. — 299 с. — (Профессиональное образование</a:t>
            </a:r>
            <a:r>
              <a:rPr lang="ru-RU" sz="1200" b="1" dirty="0" smtClean="0"/>
              <a:t>). </a:t>
            </a:r>
          </a:p>
          <a:p>
            <a:pPr algn="just"/>
            <a:endParaRPr lang="ru-RU" sz="1200" b="1"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a:t>
            </a:r>
            <a:r>
              <a:rPr lang="ru-RU" sz="1200" dirty="0" smtClean="0"/>
              <a:t>справочно—правовыми </a:t>
            </a:r>
            <a:r>
              <a:rPr lang="ru-RU" sz="1200" dirty="0"/>
              <a:t>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p>
          <a:p>
            <a:pPr algn="just"/>
            <a:endParaRPr lang="ru-RU"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376264"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3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1229" y="2708920"/>
            <a:ext cx="4572000" cy="1077218"/>
          </a:xfrm>
          <a:prstGeom prst="rect">
            <a:avLst/>
          </a:prstGeom>
        </p:spPr>
        <p:txBody>
          <a:bodyPr>
            <a:spAutoFit/>
          </a:bodyPr>
          <a:lstStyle/>
          <a:p>
            <a:pPr algn="ctr"/>
            <a:r>
              <a:rPr lang="ru-RU" sz="3200" b="1" dirty="0"/>
              <a:t>ОП.01</a:t>
            </a:r>
          </a:p>
          <a:p>
            <a:pPr algn="ctr"/>
            <a:r>
              <a:rPr lang="ru-RU" sz="3200" b="1" dirty="0"/>
              <a:t>МЕНЕДЖМЕНТ</a:t>
            </a:r>
          </a:p>
        </p:txBody>
      </p:sp>
    </p:spTree>
    <p:extLst>
      <p:ext uri="{BB962C8B-B14F-4D97-AF65-F5344CB8AC3E}">
        <p14:creationId xmlns:p14="http://schemas.microsoft.com/office/powerpoint/2010/main" val="13877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123658"/>
          </a:xfrm>
          <a:prstGeom prst="rect">
            <a:avLst/>
          </a:prstGeom>
        </p:spPr>
        <p:txBody>
          <a:bodyPr wrap="square">
            <a:spAutoFit/>
          </a:bodyPr>
          <a:lstStyle/>
          <a:p>
            <a:pPr algn="just"/>
            <a:r>
              <a:rPr lang="ru-RU" sz="1200" b="1" dirty="0"/>
              <a:t>Сафронов Н. А. Экономика организации (предприятия) : учебник  для СПО. — </a:t>
            </a:r>
            <a:r>
              <a:rPr lang="ru-RU" sz="1200" b="1" dirty="0" smtClean="0"/>
              <a:t>2-е </a:t>
            </a:r>
            <a:r>
              <a:rPr lang="ru-RU" sz="1200" b="1" dirty="0"/>
              <a:t>изд., с изм. / Н. А. Сафронов</a:t>
            </a:r>
            <a:r>
              <a:rPr lang="ru-RU" sz="1200" b="1" dirty="0" smtClean="0"/>
              <a:t>. — Москва </a:t>
            </a:r>
            <a:r>
              <a:rPr lang="ru-RU" sz="1200" b="1" dirty="0"/>
              <a:t>: Магистр : </a:t>
            </a:r>
            <a:r>
              <a:rPr lang="ru-RU" sz="1200" b="1" dirty="0" smtClean="0"/>
              <a:t>ИНФРА-М</a:t>
            </a:r>
            <a:r>
              <a:rPr lang="ru-RU" sz="1200" b="1" dirty="0"/>
              <a:t>, 2023. — 256 с. — (Профессиональное образование</a:t>
            </a:r>
            <a:r>
              <a:rPr lang="ru-RU" sz="1200" b="1" dirty="0" smtClean="0"/>
              <a:t>).</a:t>
            </a:r>
          </a:p>
          <a:p>
            <a:pPr algn="just"/>
            <a:endParaRPr lang="ru-RU" sz="1200" b="1" dirty="0"/>
          </a:p>
          <a:p>
            <a:pPr algn="just"/>
            <a:r>
              <a:rPr lang="ru-RU" sz="1200" dirty="0"/>
              <a:t>В учебнике в соответствии с Государственным образовательным стандартом рассмотрены вопросы курса: предприятие в условиях рынка, </a:t>
            </a:r>
            <a:r>
              <a:rPr lang="ru-RU" sz="1200" dirty="0" smtClean="0"/>
              <a:t>материально—техническая </a:t>
            </a:r>
            <a:r>
              <a:rPr lang="ru-RU" sz="1200" dirty="0"/>
              <a:t>база предприятия, управление, кадры и оплата труда, основные показатели хозяйственной деятельности и ее планирование. Главы завершаются выводами и вопросами для самопроверки. Кроме того, приведены задачи и упражнения для практических занятий, словарь терминов и список рекомендуемой литературы. Материал изложен четко, ясно и доступно.</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21797" cy="29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9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420888"/>
            <a:ext cx="4572000" cy="1077218"/>
          </a:xfrm>
          <a:prstGeom prst="rect">
            <a:avLst/>
          </a:prstGeom>
        </p:spPr>
        <p:txBody>
          <a:bodyPr>
            <a:spAutoFit/>
          </a:bodyPr>
          <a:lstStyle/>
          <a:p>
            <a:pPr algn="ctr"/>
            <a:r>
              <a:rPr lang="ru-RU" sz="3200" b="1" dirty="0"/>
              <a:t>ОП.04 </a:t>
            </a:r>
          </a:p>
          <a:p>
            <a:pPr algn="ctr"/>
            <a:r>
              <a:rPr lang="ru-RU" sz="3200" b="1" dirty="0"/>
              <a:t>БУХГАЛТЕРСКИЙ УЧЕТ</a:t>
            </a:r>
          </a:p>
        </p:txBody>
      </p:sp>
    </p:spTree>
    <p:extLst>
      <p:ext uri="{BB962C8B-B14F-4D97-AF65-F5344CB8AC3E}">
        <p14:creationId xmlns:p14="http://schemas.microsoft.com/office/powerpoint/2010/main" val="238980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06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43270" y="3645024"/>
            <a:ext cx="6493225" cy="2308324"/>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СПО / Т. В. Воронченко. — </a:t>
            </a:r>
            <a:r>
              <a:rPr lang="ru-RU" sz="1200" b="1" dirty="0" smtClean="0"/>
              <a:t>3-е </a:t>
            </a:r>
            <a:r>
              <a:rPr lang="ru-RU" sz="1200" b="1" dirty="0"/>
              <a:t>изд., перераб. и доп. — Москва : Издательство Юрайт, </a:t>
            </a:r>
            <a:r>
              <a:rPr lang="ru-RU" sz="1200" b="1" dirty="0" smtClean="0"/>
              <a:t>2023. </a:t>
            </a:r>
            <a:r>
              <a:rPr lang="ru-RU" sz="1200" b="1" dirty="0"/>
              <a:t>— 283 с. — (Профессиональное образование). </a:t>
            </a:r>
            <a:endParaRPr lang="ru-RU" sz="1200" b="1" dirty="0" smtClean="0"/>
          </a:p>
          <a:p>
            <a:endParaRPr lang="ru-RU" sz="1200" dirty="0" smtClean="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6" y="3184675"/>
            <a:ext cx="2396563" cy="3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43270" y="332656"/>
            <a:ext cx="6421218" cy="2123658"/>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a:t>
            </a:r>
            <a:r>
              <a:rPr lang="ru-RU" sz="1200" b="1" dirty="0" smtClean="0"/>
              <a:t>. Ю</a:t>
            </a:r>
            <a:r>
              <a:rPr lang="ru-RU" sz="1200" b="1" dirty="0"/>
              <a:t>. Елицур, В</a:t>
            </a:r>
            <a:r>
              <a:rPr lang="ru-RU" sz="1200" b="1" dirty="0" smtClean="0"/>
              <a:t>. П</a:t>
            </a:r>
            <a:r>
              <a:rPr lang="ru-RU" sz="1200" b="1" dirty="0"/>
              <a:t>. Наумов, О</a:t>
            </a:r>
            <a:r>
              <a:rPr lang="ru-RU" sz="1200" b="1" dirty="0" smtClean="0"/>
              <a:t>. М</a:t>
            </a:r>
            <a:r>
              <a:rPr lang="ru-RU" sz="1200" b="1" dirty="0"/>
              <a:t>. Носова, М</a:t>
            </a:r>
            <a:r>
              <a:rPr lang="ru-RU" sz="1200" b="1" dirty="0" smtClean="0"/>
              <a:t>. В</a:t>
            </a:r>
            <a:r>
              <a:rPr lang="ru-RU" sz="1200" b="1" dirty="0"/>
              <a:t>. Фролова. — Москва : ФОРУМ : ИНФРА-М, </a:t>
            </a:r>
            <a:r>
              <a:rPr lang="ru-RU" sz="1200" b="1" dirty="0" smtClean="0"/>
              <a:t>2023. </a:t>
            </a:r>
            <a:r>
              <a:rPr lang="ru-RU" sz="1200" b="1" dirty="0"/>
              <a:t>— </a:t>
            </a:r>
            <a:r>
              <a:rPr lang="ru-RU" sz="1200" b="1" dirty="0" smtClean="0"/>
              <a:t>200с</a:t>
            </a:r>
            <a:r>
              <a:rPr lang="ru-RU" sz="1200" b="1" dirty="0"/>
              <a:t>. — (Среднее профессиональное образование</a:t>
            </a:r>
            <a:r>
              <a:rPr lang="ru-RU" sz="1200" b="1" dirty="0" smtClean="0"/>
              <a:t>).</a:t>
            </a:r>
          </a:p>
          <a:p>
            <a:pPr algn="just"/>
            <a:endParaRPr lang="ru-RU" sz="1200" b="1" dirty="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a:t>
            </a:r>
          </a:p>
        </p:txBody>
      </p:sp>
    </p:spTree>
    <p:extLst>
      <p:ext uri="{BB962C8B-B14F-4D97-AF65-F5344CB8AC3E}">
        <p14:creationId xmlns:p14="http://schemas.microsoft.com/office/powerpoint/2010/main" val="104268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26321"/>
            <a:ext cx="6408712"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endParaRPr lang="ru-RU" sz="1200" b="1"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7445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851245"/>
            <a:ext cx="6336704" cy="2677656"/>
          </a:xfrm>
          <a:prstGeom prst="rect">
            <a:avLst/>
          </a:prstGeom>
        </p:spPr>
        <p:txBody>
          <a:bodyPr wrap="square">
            <a:spAutoFit/>
          </a:bodyPr>
          <a:lstStyle/>
          <a:p>
            <a:pPr algn="just"/>
            <a:r>
              <a:rPr lang="ru-RU" sz="1200" b="1" dirty="0"/>
              <a:t>Сироткин С. А. Бухгалтерский учет и анализ : учебник / С.А. Сироткин, Н.Р. Кельчевская. — Москва : </a:t>
            </a:r>
            <a:r>
              <a:rPr lang="ru-RU" sz="1200" b="1" dirty="0" smtClean="0"/>
              <a:t>ИНФРА—М</a:t>
            </a:r>
            <a:r>
              <a:rPr lang="ru-RU" sz="1200" b="1" dirty="0"/>
              <a:t>, 2021. — 355 с. — (Среднее профессиональное образование). </a:t>
            </a:r>
            <a:endParaRPr lang="ru-RU" sz="1200" b="1" dirty="0" smtClean="0"/>
          </a:p>
          <a:p>
            <a:endParaRPr lang="ru-RU" sz="1200" dirty="0" smtClean="0"/>
          </a:p>
          <a:p>
            <a:pPr algn="just"/>
            <a:r>
              <a:rPr lang="ru-RU" sz="1200" dirty="0"/>
              <a:t>В учебнике представлены как теоретические, так и методические положения бухгалтерского учета в организации, а также основы проведения экономического анализа деятельности коммерческой организации на основе данных бухгалтерского и управленческого учетов. Приведены примеры отражения хозяйственных фактов в бухгалтерском учете, проведения экономического анализа различных объектов учета, что способствует лучшему усвоению теоретических и практических основ бухгалтерского учета и анализа деятельности коммерческих организаций.</a:t>
            </a:r>
          </a:p>
          <a:p>
            <a:pPr algn="just"/>
            <a:endParaRPr lang="ru-RU" sz="1200" dirty="0" smtClean="0"/>
          </a:p>
          <a:p>
            <a:endParaRPr lang="ru-RU"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088232"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3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76672"/>
            <a:ext cx="6552728" cy="3046988"/>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 : учебник / коллектив авторов; под ред. У.Ю. Блиновой. — Москва : КноРус, </a:t>
            </a:r>
            <a:r>
              <a:rPr lang="ru-RU" sz="1200" b="1" dirty="0" smtClean="0"/>
              <a:t>2023. </a:t>
            </a:r>
            <a:r>
              <a:rPr lang="ru-RU" sz="1200" b="1" dirty="0"/>
              <a:t>— 304 с. — (Среднее профессиональное образование). </a:t>
            </a:r>
            <a:endParaRPr lang="ru-RU" sz="1200" b="1" dirty="0" smtClean="0"/>
          </a:p>
          <a:p>
            <a:pPr algn="just"/>
            <a:endParaRPr lang="ru-RU" sz="1200" b="1" dirty="0" smtClean="0"/>
          </a:p>
          <a:p>
            <a:pPr algn="just"/>
            <a:r>
              <a:rPr lang="ru-RU" sz="1200" dirty="0"/>
              <a:t>Представлена информация о документировании хозяйственных операций, а также об основах синтетического и аналитического учета, особенностях учета и документирования денежных средств в кассе, на расчетных и специальных счетах в банке, основных средств, нематериальных активов, долгосрочных инвестиций, финансовых вложений, </a:t>
            </a:r>
            <a:r>
              <a:rPr lang="ru-RU" sz="1200" dirty="0" smtClean="0"/>
              <a:t>материально—производственных </a:t>
            </a:r>
            <a:r>
              <a:rPr lang="ru-RU" sz="1200" dirty="0"/>
              <a:t>запасов, дебиторской и кредиторской задолженности.</a:t>
            </a:r>
          </a:p>
          <a:p>
            <a:pPr algn="just"/>
            <a:r>
              <a:rPr lang="ru-RU" sz="1200" dirty="0"/>
              <a:t>Раскрыты сущность документов и документооборота, двойной записи, описаны классификация документов, особенности аналитического и синтетического учета и применения Плана счетов бухгалтерского учета; особенности учета затрат по строительству объектов основных средств, вложений в </a:t>
            </a:r>
            <a:r>
              <a:rPr lang="ru-RU" sz="1200" dirty="0" smtClean="0"/>
              <a:t>научно—исследовательские</a:t>
            </a:r>
            <a:r>
              <a:rPr lang="ru-RU" sz="1200" dirty="0"/>
              <a:t>, </a:t>
            </a:r>
            <a:r>
              <a:rPr lang="ru-RU" sz="1200" dirty="0" smtClean="0"/>
              <a:t>опытно—конструкторские </a:t>
            </a:r>
            <a:r>
              <a:rPr lang="ru-RU" sz="1200" dirty="0"/>
              <a:t>и технологические работы.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4175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552728" cy="2123658"/>
          </a:xfrm>
          <a:prstGeom prst="rect">
            <a:avLst/>
          </a:prstGeom>
        </p:spPr>
        <p:txBody>
          <a:bodyPr wrap="square">
            <a:spAutoFit/>
          </a:bodyPr>
          <a:lstStyle/>
          <a:p>
            <a:pPr algn="just"/>
            <a:r>
              <a:rPr lang="ru-RU" sz="1200" b="1" dirty="0"/>
              <a:t>Каурова О.В. Бухгалтерский учет и экономический анализ гостиничного предприятия : учебное пособие / О.В. Каурова, А.Н. Малолетко, О.С. Юманова. — Москва : КноРус, 2021. — 259 с. </a:t>
            </a:r>
            <a:endParaRPr lang="ru-RU" sz="1200" b="1" dirty="0" smtClean="0"/>
          </a:p>
          <a:p>
            <a:pPr algn="just"/>
            <a:endParaRPr lang="ru-RU" sz="1200" b="1" dirty="0"/>
          </a:p>
          <a:p>
            <a:pPr algn="just"/>
            <a:r>
              <a:rPr lang="ru-RU" sz="1200" dirty="0"/>
              <a:t>Проанализированы основополагающие принципы и сущность бухгалтерского учета и экономического анализа гостиничных предприятий. Показано содержание важнейших элементов бухгалтерского учета, их организация и методология применения в гостиничных предприятиях. Изложены теоретические основы проведения экономического анализа, раскрыты его методы и приемы, рассмотрены практические аспекты проведения анализа показателей </a:t>
            </a:r>
            <a:r>
              <a:rPr lang="ru-RU" sz="1200" dirty="0" smtClean="0"/>
              <a:t>финансово—хозяйственной </a:t>
            </a:r>
            <a:r>
              <a:rPr lang="ru-RU" sz="1200" dirty="0"/>
              <a:t>деятельности гостиничных предприятий.</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23660"/>
            <a:ext cx="2141753" cy="314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58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32656"/>
            <a:ext cx="6480720" cy="1384995"/>
          </a:xfrm>
          <a:prstGeom prst="rect">
            <a:avLst/>
          </a:prstGeom>
        </p:spPr>
        <p:txBody>
          <a:bodyPr wrap="square">
            <a:spAutoFit/>
          </a:bodyPr>
          <a:lstStyle/>
          <a:p>
            <a:pPr algn="just"/>
            <a:r>
              <a:rPr lang="ru-RU" sz="1200" b="1" dirty="0"/>
              <a:t>Миршук Т. В. Бухгалтерский учет: теория и практика : учебник / Т. В. Миршук. </a:t>
            </a:r>
            <a:r>
              <a:rPr lang="ru-RU" sz="1200" b="1" dirty="0" smtClean="0"/>
              <a:t>— </a:t>
            </a:r>
            <a:r>
              <a:rPr lang="ru-RU" sz="1200" b="1" dirty="0"/>
              <a:t>Москва : НИЦ </a:t>
            </a:r>
            <a:r>
              <a:rPr lang="ru-RU" sz="1200" b="1" dirty="0" smtClean="0"/>
              <a:t>ИНФРА—М</a:t>
            </a:r>
            <a:r>
              <a:rPr lang="ru-RU" sz="1200" b="1" dirty="0"/>
              <a:t>, </a:t>
            </a:r>
            <a:r>
              <a:rPr lang="ru-RU" sz="1200" b="1" dirty="0" smtClean="0"/>
              <a:t>2023. — </a:t>
            </a:r>
            <a:r>
              <a:rPr lang="ru-RU" sz="1200" b="1" dirty="0"/>
              <a:t>182 с. </a:t>
            </a:r>
            <a:r>
              <a:rPr lang="ru-RU" sz="1200" b="1" dirty="0" smtClean="0"/>
              <a:t>— </a:t>
            </a:r>
            <a:r>
              <a:rPr lang="ru-RU" sz="1200" b="1" dirty="0"/>
              <a:t>(Среднее профессиональное образование). </a:t>
            </a:r>
            <a:endParaRPr lang="ru-RU" sz="1200" b="1" dirty="0" smtClean="0"/>
          </a:p>
          <a:p>
            <a:endParaRPr lang="ru-RU" sz="1200" dirty="0" smtClean="0"/>
          </a:p>
          <a:p>
            <a:pPr algn="just"/>
            <a:r>
              <a:rPr lang="ru-RU" sz="1200" dirty="0"/>
              <a:t>Учебник содержит изложенные в краткой форме теоретические основы и методические аспекты бухгалтерского учета, практические задания для работы на семинарских занятиях, самостоятельной работы студентов и ее контроля.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0283"/>
            <a:ext cx="2088232"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1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644170"/>
            <a:ext cx="6696744" cy="1569660"/>
          </a:xfrm>
          <a:prstGeom prst="rect">
            <a:avLst/>
          </a:prstGeom>
        </p:spPr>
        <p:txBody>
          <a:bodyPr wrap="square">
            <a:spAutoFit/>
          </a:bodyPr>
          <a:lstStyle/>
          <a:p>
            <a:pPr lvl="0" algn="ctr"/>
            <a:r>
              <a:rPr lang="ru-RU" sz="3200" b="1" dirty="0">
                <a:solidFill>
                  <a:prstClr val="white"/>
                </a:solidFill>
              </a:rPr>
              <a:t>ОП.05 </a:t>
            </a:r>
          </a:p>
          <a:p>
            <a:pPr lvl="0" algn="ctr"/>
            <a:r>
              <a:rPr lang="ru-RU" sz="3200" b="1" dirty="0">
                <a:solidFill>
                  <a:prstClr val="white"/>
                </a:solidFill>
              </a:rPr>
              <a:t>ЗДАНИЯ И ИНЖЕНЕРНЫЕ СИСТЕМЫ ГОСТИНИЦ</a:t>
            </a:r>
          </a:p>
        </p:txBody>
      </p:sp>
    </p:spTree>
    <p:extLst>
      <p:ext uri="{BB962C8B-B14F-4D97-AF65-F5344CB8AC3E}">
        <p14:creationId xmlns:p14="http://schemas.microsoft.com/office/powerpoint/2010/main" val="71703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76672"/>
            <a:ext cx="6408712" cy="1569660"/>
          </a:xfrm>
          <a:prstGeom prst="rect">
            <a:avLst/>
          </a:prstGeom>
        </p:spPr>
        <p:txBody>
          <a:bodyPr wrap="square">
            <a:spAutoFit/>
          </a:bodyPr>
          <a:lstStyle/>
          <a:p>
            <a:pPr algn="just"/>
            <a:r>
              <a:rPr lang="ru-RU" sz="1200" b="1" dirty="0"/>
              <a:t>Малолетко А.Н. Требования к зданиям и инженерным системам гостиничного предприятия : учебник / А.Н. Малолетко, О.В. Каурова. — Москва : КноРус, 2022. — 256 с. — (Среднее профессиональное образование). </a:t>
            </a:r>
            <a:endParaRPr lang="ru-RU" sz="1200" b="1" dirty="0" smtClean="0"/>
          </a:p>
          <a:p>
            <a:pPr algn="just"/>
            <a:endParaRPr lang="ru-RU" sz="1200" b="1" dirty="0" smtClean="0"/>
          </a:p>
          <a:p>
            <a:pPr algn="just"/>
            <a:r>
              <a:rPr lang="ru-RU" sz="1200" dirty="0"/>
              <a:t>Материал учебника помогает понять принципы проектирования гостиничных зданий, ознакомиться с </a:t>
            </a:r>
            <a:r>
              <a:rPr lang="ru-RU" sz="1200" dirty="0" smtClean="0"/>
              <a:t>архитектурно—планировочными </a:t>
            </a:r>
            <a:r>
              <a:rPr lang="ru-RU" sz="1200" dirty="0"/>
              <a:t>решениями гостиничных предприятий, освоить ресурсосберегающие технологии, изучить основы современной архитектуры и интерьера гостиничных зданий.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86" y="116632"/>
            <a:ext cx="2150715" cy="327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573016"/>
            <a:ext cx="6408712" cy="2862322"/>
          </a:xfrm>
          <a:prstGeom prst="rect">
            <a:avLst/>
          </a:prstGeom>
        </p:spPr>
        <p:txBody>
          <a:bodyPr wrap="square">
            <a:spAutoFit/>
          </a:bodyPr>
          <a:lstStyle/>
          <a:p>
            <a:pPr algn="just"/>
            <a:r>
              <a:rPr lang="ru-RU" sz="1200" b="1" dirty="0"/>
              <a:t>Николенко П. Г.  Техническое оснащение гостиничных и ресторанных комплексов : учебник / П. Г. Николенко, Е. А. Шамин, А. Е. Фролова. — Москва : Издательство Юрайт, </a:t>
            </a:r>
            <a:r>
              <a:rPr lang="ru-RU" sz="1200" b="1" dirty="0" smtClean="0"/>
              <a:t>2023. </a:t>
            </a:r>
            <a:r>
              <a:rPr lang="ru-RU" sz="1200" b="1" dirty="0"/>
              <a:t>— 751 с. </a:t>
            </a:r>
            <a:endParaRPr lang="ru-RU" sz="1200" b="1" dirty="0" smtClean="0"/>
          </a:p>
          <a:p>
            <a:pPr algn="just"/>
            <a:endParaRPr lang="ru-RU" sz="1200" b="1" dirty="0" smtClean="0"/>
          </a:p>
          <a:p>
            <a:pPr algn="just"/>
            <a:r>
              <a:rPr lang="ru-RU" sz="1200" dirty="0"/>
              <a:t>В курсе «Техническое оснащение гостиничных и ресторанных комплексов» изложены темы аудиторных (контактных) занятий одноименной дисциплины. Рассмотрены вопросы, связанные с техническим оснащением инфраструктурных объектов индустрии гостеприимства. Описана сложнейшая инженерная система обеспечения </a:t>
            </a:r>
            <a:r>
              <a:rPr lang="ru-RU" sz="1200" dirty="0" smtClean="0"/>
              <a:t>гостинично—ресторанного </a:t>
            </a:r>
            <a:r>
              <a:rPr lang="ru-RU" sz="1200" dirty="0"/>
              <a:t>комплекса: водоснабжения, канализационная, теплоснабжения, кондиционирования, энергоснабжения. С позиций </a:t>
            </a:r>
            <a:r>
              <a:rPr lang="ru-RU" sz="1200" dirty="0" smtClean="0"/>
              <a:t>нормативно—правовой </a:t>
            </a:r>
            <a:r>
              <a:rPr lang="ru-RU" sz="1200" dirty="0"/>
              <a:t>базы и эргономики представлено техническое оснащение жилой, общественной зон </a:t>
            </a:r>
            <a:r>
              <a:rPr lang="ru-RU" sz="1200" dirty="0" smtClean="0"/>
              <a:t>гостинично—ресторанных </a:t>
            </a:r>
            <a:r>
              <a:rPr lang="ru-RU" sz="1200" dirty="0"/>
              <a:t>комплексов. Кратко освещено техническое оснащение дестинаций общественного питания. Для закрепления знаний по темам предложены задания и вопросы для обсуждения.</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140968"/>
            <a:ext cx="2520280"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1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6552728" cy="2677656"/>
          </a:xfrm>
          <a:prstGeom prst="rect">
            <a:avLst/>
          </a:prstGeom>
        </p:spPr>
        <p:txBody>
          <a:bodyPr wrap="square">
            <a:spAutoFit/>
          </a:bodyPr>
          <a:lstStyle/>
          <a:p>
            <a:pPr algn="just"/>
            <a:r>
              <a:rPr lang="ru-RU" sz="1200" b="1" dirty="0"/>
              <a:t>Комков В. А. Техническая эксплуатация зданий и сооружений : учебник для СПО / В. А. Комков, В. Б. Акимов, Н. С. Тимахова. — </a:t>
            </a:r>
            <a:r>
              <a:rPr lang="ru-RU" sz="1200" b="1" dirty="0" smtClean="0"/>
              <a:t>2—е </a:t>
            </a:r>
            <a:r>
              <a:rPr lang="ru-RU" sz="1200" b="1" dirty="0"/>
              <a:t>изд., перераб. и доп.  – Москва : НИЦ ИНФРА </a:t>
            </a:r>
            <a:r>
              <a:rPr lang="ru-RU" sz="1200" b="1" dirty="0" smtClean="0"/>
              <a:t>— </a:t>
            </a:r>
            <a:r>
              <a:rPr lang="ru-RU" sz="1200" b="1" dirty="0"/>
              <a:t>М, 2022. </a:t>
            </a:r>
            <a:r>
              <a:rPr lang="ru-RU" sz="1200" b="1" dirty="0" smtClean="0"/>
              <a:t>— </a:t>
            </a:r>
            <a:r>
              <a:rPr lang="ru-RU" sz="1200" b="1" dirty="0"/>
              <a:t>338 с. — (Среднее профессиональное образование). </a:t>
            </a:r>
            <a:endParaRPr lang="ru-RU" sz="1200" b="1" dirty="0" smtClean="0"/>
          </a:p>
          <a:p>
            <a:pPr algn="just"/>
            <a:endParaRPr lang="ru-RU" sz="1200" b="1" dirty="0" smtClean="0"/>
          </a:p>
          <a:p>
            <a:pPr algn="just"/>
            <a:r>
              <a:rPr lang="ru-RU" sz="1200" dirty="0"/>
              <a:t>В учебнике приведены сведения по эксплуатации, капитальному ремонту и реконструкции объектов </a:t>
            </a:r>
            <a:r>
              <a:rPr lang="ru-RU" sz="1200" dirty="0" smtClean="0"/>
              <a:t>жилищно—коммунального </a:t>
            </a:r>
            <a:r>
              <a:rPr lang="ru-RU" sz="1200" dirty="0"/>
              <a:t>хозяйства, обеспечению сохранности и содержанию жилищного фонда. Соответствует требованиям Федерального государственного стандарта среднего профессионального образования последнего поколения. Учебник предназначен для студентов средних специальных учебных заведений, обучающихся по специальности 08.02.01 «Строительство и эксплуатация зданий и сооружений». Для профессиональных образовательных организаций и образовательных организаций дополнительного профессионального образования.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160240"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17032"/>
            <a:ext cx="6336704" cy="1938992"/>
          </a:xfrm>
          <a:prstGeom prst="rect">
            <a:avLst/>
          </a:prstGeom>
        </p:spPr>
        <p:txBody>
          <a:bodyPr wrap="square">
            <a:spAutoFit/>
          </a:bodyPr>
          <a:lstStyle/>
          <a:p>
            <a:pPr algn="just"/>
            <a:r>
              <a:rPr lang="ru-RU" sz="1200" b="1" dirty="0"/>
              <a:t>Черникова Л. И. Организация гостиничного дела : учебное пособие / Л. И. Черникова — Москва : КноРус, 2021. — 192 с. </a:t>
            </a:r>
            <a:endParaRPr lang="ru-RU" sz="1200" b="1" dirty="0" smtClean="0"/>
          </a:p>
          <a:p>
            <a:pPr algn="just"/>
            <a:endParaRPr lang="ru-RU" sz="1200" b="1" dirty="0"/>
          </a:p>
          <a:p>
            <a:pPr algn="just"/>
            <a:r>
              <a:rPr lang="ru-RU" sz="1200" dirty="0"/>
              <a:t>Представлены теоретические и практические вопросы организации гостиничного дела, тенденции и современные концепции его развития. Рассмотрены основы деятельности предприятий гостиничного хозяйства, их типы, характеристики и функциональное назначение, порядок присвоения гостиницам соответствующих категорий. Сочетание теоретического и практического материала, наличие примеров из практики гостиничного дела позволит овладеть всеми профессиональными компетенциями.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3"/>
            <a:ext cx="2160240"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08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76672"/>
            <a:ext cx="6678488" cy="1938992"/>
          </a:xfrm>
          <a:prstGeom prst="rect">
            <a:avLst/>
          </a:prstGeom>
        </p:spPr>
        <p:txBody>
          <a:bodyPr wrap="square">
            <a:spAutoFit/>
          </a:bodyPr>
          <a:lstStyle/>
          <a:p>
            <a:pPr algn="just"/>
            <a:r>
              <a:rPr lang="ru-RU" sz="1200" b="1" dirty="0"/>
              <a:t>Лебедев В. М. Техническая эксплуатация зданий : учебное пособие / В.М. Лебедев. — Москва : </a:t>
            </a:r>
            <a:r>
              <a:rPr lang="ru-RU" sz="1200" b="1" dirty="0" smtClean="0"/>
              <a:t>ИНФРА—М</a:t>
            </a:r>
            <a:r>
              <a:rPr lang="ru-RU" sz="1200" b="1" dirty="0"/>
              <a:t>, 2022. — 359 с. — (Среднее профессиональное образование). </a:t>
            </a:r>
            <a:endParaRPr lang="ru-RU" sz="1200" b="1" dirty="0" smtClean="0"/>
          </a:p>
          <a:p>
            <a:pPr algn="just"/>
            <a:endParaRPr lang="ru-RU" sz="1200" b="1" dirty="0"/>
          </a:p>
          <a:p>
            <a:pPr algn="just"/>
            <a:r>
              <a:rPr lang="ru-RU" sz="1200" dirty="0"/>
              <a:t>В учебном пособии изложены действующие положения организации технической эксплуатации жилых, общественных и производственных зданий. Освещены основные требования по сохранению фонда существующих зданий — их правильная эксплуатация, содержание помещений, конструкций и оборудования, организация ремонта, обязанности </a:t>
            </a:r>
            <a:r>
              <a:rPr lang="ru-RU" sz="1200" dirty="0" smtClean="0"/>
              <a:t>инженерно—технического </a:t>
            </a:r>
            <a:r>
              <a:rPr lang="ru-RU" sz="1200" dirty="0"/>
              <a:t>персонала, ведающего эксплуатацией зданий.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2088232" cy="30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9772" y="188640"/>
            <a:ext cx="6444716" cy="1938992"/>
          </a:xfrm>
          <a:prstGeom prst="rect">
            <a:avLst/>
          </a:prstGeom>
        </p:spPr>
        <p:txBody>
          <a:bodyPr wrap="square">
            <a:spAutoFit/>
          </a:bodyPr>
          <a:lstStyle/>
          <a:p>
            <a:pPr algn="just"/>
            <a:r>
              <a:rPr lang="ru-RU" sz="1200" b="1" dirty="0"/>
              <a:t>Виханский О. С. Менеджмент : учебник / О. С. Виханский, А. И. Наумов. </a:t>
            </a:r>
            <a:r>
              <a:rPr lang="ru-RU" sz="1200" b="1" dirty="0" smtClean="0"/>
              <a:t>— 6—e </a:t>
            </a:r>
            <a:r>
              <a:rPr lang="ru-RU" sz="1200" b="1" dirty="0"/>
              <a:t>изд., перераб. и доп. – Москва : Магистр: НИЦ </a:t>
            </a:r>
            <a:r>
              <a:rPr lang="ru-RU" sz="1200" b="1" dirty="0" smtClean="0"/>
              <a:t>ИНФРА—М</a:t>
            </a:r>
            <a:r>
              <a:rPr lang="ru-RU" sz="1200" b="1" dirty="0"/>
              <a:t>, </a:t>
            </a:r>
            <a:r>
              <a:rPr lang="ru-RU" sz="1200" b="1" dirty="0" smtClean="0"/>
              <a:t>2023. — </a:t>
            </a:r>
            <a:r>
              <a:rPr lang="ru-RU" sz="1200" b="1" dirty="0"/>
              <a:t>288 с. — (Среднее профессиональное образование</a:t>
            </a:r>
            <a:r>
              <a:rPr lang="ru-RU" sz="1200" b="1" dirty="0" smtClean="0"/>
              <a:t>)</a:t>
            </a:r>
          </a:p>
          <a:p>
            <a:pPr algn="just"/>
            <a:endParaRPr lang="ru-RU" sz="1200" b="1" dirty="0" smtClean="0"/>
          </a:p>
          <a:p>
            <a:pPr algn="just"/>
            <a:r>
              <a:rPr lang="ru-RU" sz="1200" dirty="0"/>
              <a:t>В учебнике освещается широкий круг вопросов менеджмента в деловой организации, функционирующей </a:t>
            </a:r>
            <a:r>
              <a:rPr lang="ru-RU" sz="1200" dirty="0" smtClean="0"/>
              <a:t>в конкурентной </a:t>
            </a:r>
            <a:r>
              <a:rPr lang="ru-RU" sz="12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178495" cy="303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9772" y="3861048"/>
            <a:ext cx="6336704" cy="1754326"/>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2023. </a:t>
            </a:r>
            <a:r>
              <a:rPr lang="ru-RU" sz="1200" b="1" dirty="0"/>
              <a:t>— 240 с. — (Среднее профессиональное образование). </a:t>
            </a:r>
            <a:endParaRPr lang="ru-RU" sz="1200" b="1" dirty="0" smtClean="0"/>
          </a:p>
          <a:p>
            <a:pPr algn="just"/>
            <a:endParaRPr lang="ru-RU" sz="1200" b="1" dirty="0" smtClean="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endParaRPr lang="ru-RU" sz="1200" dirty="0" smtClean="0"/>
          </a:p>
          <a:p>
            <a:pPr algn="just"/>
            <a:endParaRPr lang="ru-RU" sz="1200" b="1"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284984"/>
            <a:ext cx="217849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11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564904"/>
            <a:ext cx="7056784" cy="1569660"/>
          </a:xfrm>
          <a:prstGeom prst="rect">
            <a:avLst/>
          </a:prstGeom>
        </p:spPr>
        <p:txBody>
          <a:bodyPr wrap="square">
            <a:spAutoFit/>
          </a:bodyPr>
          <a:lstStyle/>
          <a:p>
            <a:pPr lvl="0" algn="ctr"/>
            <a:r>
              <a:rPr lang="ru-RU" sz="3200" b="1" dirty="0">
                <a:solidFill>
                  <a:prstClr val="white"/>
                </a:solidFill>
              </a:rPr>
              <a:t>ОП.06 </a:t>
            </a:r>
            <a:endParaRPr lang="ru-RU" sz="3200" b="1" dirty="0" smtClean="0">
              <a:solidFill>
                <a:prstClr val="white"/>
              </a:solidFill>
            </a:endParaRPr>
          </a:p>
          <a:p>
            <a:pPr lvl="0" algn="ctr"/>
            <a:r>
              <a:rPr lang="ru-RU" sz="3200" b="1" dirty="0" smtClean="0">
                <a:solidFill>
                  <a:prstClr val="white"/>
                </a:solidFill>
              </a:rPr>
              <a:t>БЕЗОПАСНОСТЬ </a:t>
            </a:r>
            <a:r>
              <a:rPr lang="ru-RU" sz="3200" b="1" dirty="0">
                <a:solidFill>
                  <a:prstClr val="white"/>
                </a:solidFill>
              </a:rPr>
              <a:t>ЖИЗНЕДЕЯТЕЛЬНОСТИ</a:t>
            </a:r>
          </a:p>
        </p:txBody>
      </p:sp>
    </p:spTree>
    <p:extLst>
      <p:ext uri="{BB962C8B-B14F-4D97-AF65-F5344CB8AC3E}">
        <p14:creationId xmlns:p14="http://schemas.microsoft.com/office/powerpoint/2010/main" val="3898887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260648"/>
            <a:ext cx="6552728"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 247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02939" cy="307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6852" y="3560440"/>
            <a:ext cx="6624736" cy="2308324"/>
          </a:xfrm>
          <a:prstGeom prst="rect">
            <a:avLst/>
          </a:prstGeom>
        </p:spPr>
        <p:txBody>
          <a:bodyPr wrap="square">
            <a:spAutoFit/>
          </a:bodyPr>
          <a:lstStyle/>
          <a:p>
            <a:pPr algn="just"/>
            <a:r>
              <a:rPr lang="ru-RU" sz="1200" b="1" dirty="0"/>
              <a:t>Ушаков Р. Н. Организация гостиничного дела: обеспечение безопасности : учебное пособие (для специальностей «Туризм» и «Гостиничный сервис») / Р. Н. Ушаков, Н. Л. Авилова. — Москва : ИНФРА </a:t>
            </a:r>
            <a:r>
              <a:rPr lang="ru-RU" sz="1200" b="1" dirty="0" smtClean="0"/>
              <a:t>— </a:t>
            </a:r>
            <a:r>
              <a:rPr lang="ru-RU" sz="1200" b="1" dirty="0"/>
              <a:t>М, 2021. — 136 с. — (Среднее профессиональное образование</a:t>
            </a:r>
            <a:r>
              <a:rPr lang="ru-RU" sz="1200" b="1" dirty="0" smtClean="0"/>
              <a:t>).</a:t>
            </a:r>
          </a:p>
          <a:p>
            <a:endParaRPr lang="ru-RU" sz="1200" dirty="0" smtClean="0"/>
          </a:p>
          <a:p>
            <a:pPr algn="just"/>
            <a:r>
              <a:rPr lang="ru-RU" sz="1200" dirty="0"/>
              <a:t>В учебном пособии рассмотрены теоретические и методические аспекты организации обеспечения безопасности гостиницы, касающиеся специфики безопасности в гостинице, роли и места трудовых и финансовых ресурсов, а также особенностей пожарной, информационной и антитеррористической безопасности в отеле. Также рассмотрены элементы концепции безопасности гостиницы и рекомендации по применению организационных и технических мер по обеспечению безопасности гостиницы.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05410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559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06356"/>
            <a:ext cx="6192688" cy="2123658"/>
          </a:xfrm>
          <a:prstGeom prst="rect">
            <a:avLst/>
          </a:prstGeom>
        </p:spPr>
        <p:txBody>
          <a:bodyPr wrap="square">
            <a:spAutoFit/>
          </a:bodyPr>
          <a:lstStyle/>
          <a:p>
            <a:pPr algn="just"/>
            <a:r>
              <a:rPr lang="ru-RU" sz="1200" b="1" dirty="0"/>
              <a:t>Айзман  Р. И. Безопасность жизнедеятельности для специальности "Гостиничный сервис" : учебное пособие / Р. И. Айзман, Н. С. Шуленина. — Москва : КноРус, 2022. — 191 с. — (Среднее профессиональное образование). </a:t>
            </a:r>
            <a:endParaRPr lang="ru-RU" sz="1200" b="1" dirty="0" smtClean="0"/>
          </a:p>
          <a:p>
            <a:pPr algn="just"/>
            <a:endParaRPr lang="ru-RU" sz="1200" dirty="0" smtClean="0"/>
          </a:p>
          <a:p>
            <a:pPr algn="just"/>
            <a:r>
              <a:rPr lang="ru-RU" sz="1200" dirty="0"/>
              <a:t>Содержит основные сведения о технике безопасности и охране труда в гостиничной сфере. Изложены вопросы техники безопасности при техническом обслуживании гостиничного комплекса, пожарной безопасности, электробезопасности, безопасности на предприятиях питания. Уделяется внимание гражданской обороне и способам защиты в условиях чрезвычайных ситуаций.</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340"/>
            <a:ext cx="2146928" cy="319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789040"/>
            <a:ext cx="6192688" cy="1938992"/>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2023. </a:t>
            </a:r>
            <a:r>
              <a:rPr lang="ru-RU" sz="1200" b="1" dirty="0"/>
              <a:t>— 333 с. — (Среднее профессиональное образование). </a:t>
            </a:r>
            <a:endParaRPr lang="ru-RU" sz="1200" b="1" dirty="0" smtClean="0"/>
          </a:p>
          <a:p>
            <a:endParaRPr lang="ru-RU" sz="1200" dirty="0" smtClean="0"/>
          </a:p>
          <a:p>
            <a:pPr algn="just"/>
            <a:r>
              <a:rPr lang="ru-RU" sz="1200" dirty="0"/>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r>
              <a:rPr lang="ru-RU" sz="1200" dirty="0" smtClean="0"/>
              <a:t>.</a:t>
            </a:r>
            <a:endParaRPr lang="ru-RU"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146928" cy="313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048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3264" y="74235"/>
            <a:ext cx="6678488" cy="3354765"/>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2023. </a:t>
            </a:r>
            <a:r>
              <a:rPr lang="ru-RU" sz="1200" b="1" dirty="0"/>
              <a:t>— 155 с. — (Среднее профессиональное образование). </a:t>
            </a:r>
            <a:endParaRPr lang="ru-RU" sz="1200" b="1" dirty="0" smtClean="0"/>
          </a:p>
          <a:p>
            <a:pPr algn="just"/>
            <a:endParaRPr lang="ru-RU" sz="1200" b="1" dirty="0" smtClean="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7849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41160"/>
            <a:ext cx="6678488" cy="3046988"/>
          </a:xfrm>
          <a:prstGeom prst="rect">
            <a:avLst/>
          </a:prstGeom>
        </p:spPr>
        <p:txBody>
          <a:bodyPr wrap="square">
            <a:spAutoFit/>
          </a:bodyPr>
          <a:lstStyle/>
          <a:p>
            <a:pPr algn="just"/>
            <a:r>
              <a:rPr lang="ru-RU" sz="1200" b="1" dirty="0"/>
              <a:t>Сапронов Ю.Г. Безопасность жизнедеятельности : учебник / Ю.Г. Сапронов. — </a:t>
            </a:r>
            <a:r>
              <a:rPr lang="ru-RU" sz="1200" b="1" dirty="0" smtClean="0"/>
              <a:t>3-е </a:t>
            </a:r>
            <a:r>
              <a:rPr lang="ru-RU" sz="1200" b="1" dirty="0"/>
              <a:t>изд., стер</a:t>
            </a:r>
            <a:r>
              <a:rPr lang="ru-RU" sz="1200" b="1" dirty="0" smtClean="0"/>
              <a:t>.— </a:t>
            </a:r>
            <a:r>
              <a:rPr lang="ru-RU" sz="1200" b="1" dirty="0"/>
              <a:t>Москва : ИЦ Академия, 2019. — 336 с.  — (Профессиональное образование). </a:t>
            </a:r>
            <a:endParaRPr lang="ru-RU" sz="1200" b="1" dirty="0" smtClean="0"/>
          </a:p>
          <a:p>
            <a:pPr algn="just"/>
            <a:endParaRPr lang="ru-RU" sz="1200" b="1" dirty="0" smtClean="0"/>
          </a:p>
          <a:p>
            <a:pPr algn="just"/>
            <a:r>
              <a:rPr lang="ru-RU" sz="1200" dirty="0"/>
              <a:t>Учебник создан в соответствии с Федеральными государственными образовательными стандартами </a:t>
            </a:r>
            <a:r>
              <a:rPr lang="ru-RU" sz="1200" dirty="0" smtClean="0"/>
              <a:t>ОП </a:t>
            </a:r>
            <a:r>
              <a:rPr lang="ru-RU" sz="1200" dirty="0"/>
              <a:t>«Безопасность жизнедеятельности». Изложены сведения о чрезвычайных ситуациях. Описаны мероприятия по защите населения и персонала предприятий от поражающих факторов, рассмотрены </a:t>
            </a:r>
            <a:r>
              <a:rPr lang="ru-RU" sz="1200" dirty="0" smtClean="0"/>
              <a:t>нормативно—правовая </a:t>
            </a:r>
            <a:r>
              <a:rPr lang="ru-RU" sz="1200" dirty="0"/>
              <a:t>база, организация системы гражданской защиты, а также вопросы обеспечения устойчивости объектов экономики в условиях чрезвычайных ситуаций. Дано </a:t>
            </a:r>
            <a:r>
              <a:rPr lang="ru-RU" sz="1200" dirty="0" smtClean="0"/>
              <a:t>представление о </a:t>
            </a:r>
            <a:r>
              <a:rPr lang="ru-RU" sz="1200" dirty="0"/>
              <a:t>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a:t>
            </a:r>
            <a:r>
              <a:rPr lang="ru-RU" sz="1200" dirty="0" smtClean="0"/>
              <a:t>помощи </a:t>
            </a:r>
            <a:r>
              <a:rPr lang="ru-RU" sz="1200" dirty="0"/>
              <a:t>пострадавшим. Приведены основные сведения об обороне государства</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3" y="3543406"/>
            <a:ext cx="2178496" cy="314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600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64704"/>
            <a:ext cx="6570984" cy="2123658"/>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a:t>
            </a:r>
            <a:r>
              <a:rPr lang="ru-RU" sz="1200" b="1" dirty="0" smtClean="0"/>
              <a:t>2-е </a:t>
            </a:r>
            <a:r>
              <a:rPr lang="ru-RU" sz="1200" b="1" dirty="0"/>
              <a:t>изд. — Москва : РИОР : </a:t>
            </a:r>
            <a:r>
              <a:rPr lang="ru-RU" sz="1200" b="1" dirty="0" smtClean="0"/>
              <a:t>Инфра—М</a:t>
            </a:r>
            <a:r>
              <a:rPr lang="ru-RU" sz="1200" b="1" dirty="0"/>
              <a:t>, </a:t>
            </a:r>
            <a:r>
              <a:rPr lang="ru-RU" sz="1200" b="1" dirty="0" smtClean="0"/>
              <a:t>2022. </a:t>
            </a:r>
            <a:r>
              <a:rPr lang="ru-RU" sz="1200" b="1" dirty="0"/>
              <a:t>— 224 с. — (Среднее профессиональное образование). </a:t>
            </a:r>
            <a:endParaRPr lang="ru-RU" sz="1200" b="1" dirty="0" smtClean="0"/>
          </a:p>
          <a:p>
            <a:pPr algn="just"/>
            <a:r>
              <a:rPr lang="ru-RU" sz="1200" dirty="0" smtClean="0"/>
              <a:t>Рассмотрены </a:t>
            </a:r>
            <a:r>
              <a:rPr lang="ru-RU" sz="12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a:t>
            </a:r>
            <a:r>
              <a:rPr lang="ru-RU" sz="1200" dirty="0" smtClean="0"/>
              <a:t>социально—политическим </a:t>
            </a:r>
            <a:r>
              <a:rPr lang="ru-RU" sz="1200" dirty="0"/>
              <a:t>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5"/>
            <a:ext cx="2088232" cy="316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933056"/>
            <a:ext cx="6570984" cy="2123658"/>
          </a:xfrm>
          <a:prstGeom prst="rect">
            <a:avLst/>
          </a:prstGeom>
        </p:spPr>
        <p:txBody>
          <a:bodyPr wrap="square">
            <a:spAutoFit/>
          </a:bodyPr>
          <a:lstStyle/>
          <a:p>
            <a:pPr algn="just"/>
            <a:r>
              <a:rPr lang="ru-RU" sz="1200" b="1" dirty="0"/>
              <a:t>Бондаренко В.А. Безопасность жизнедеятельности. Практикум : учебное пособие / Бондаренко В.А., Евтушенко С.И., Лепихова В.А. – Москва : ИЦ РИОР, НИЦ </a:t>
            </a:r>
            <a:r>
              <a:rPr lang="ru-RU" sz="1200" b="1" dirty="0" smtClean="0"/>
              <a:t>ИНФРА—М</a:t>
            </a:r>
            <a:r>
              <a:rPr lang="ru-RU" sz="1200" b="1" dirty="0"/>
              <a:t>, </a:t>
            </a:r>
            <a:r>
              <a:rPr lang="ru-RU" sz="1200" b="1" dirty="0" smtClean="0"/>
              <a:t>2023. </a:t>
            </a:r>
            <a:r>
              <a:rPr lang="ru-RU" sz="1200" b="1" dirty="0"/>
              <a:t>— 150 с. — (Среднее профессиональное образование). </a:t>
            </a:r>
            <a:endParaRPr lang="ru-RU" sz="1200" b="1" dirty="0" smtClean="0"/>
          </a:p>
          <a:p>
            <a:pPr algn="just"/>
            <a:endParaRPr lang="ru-RU" sz="1200" b="1" dirty="0"/>
          </a:p>
          <a:p>
            <a:pPr algn="just"/>
            <a:r>
              <a:rPr lang="ru-RU" sz="1200" dirty="0" smtClean="0"/>
              <a:t>Ранее </a:t>
            </a:r>
            <a:r>
              <a:rPr lang="ru-RU" sz="1200" dirty="0"/>
              <a:t>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a:t>
            </a:r>
            <a:r>
              <a:rPr lang="ru-RU" sz="1200" dirty="0" smtClean="0"/>
              <a:t>. </a:t>
            </a:r>
            <a:r>
              <a:rPr lang="ru-RU" sz="1200" dirty="0"/>
              <a:t>В целях обеспечения методического единства с теоретической частью курса даны тестовые вопросы по самоконтролю.</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17032"/>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447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397949"/>
            <a:ext cx="7920880" cy="1077218"/>
          </a:xfrm>
          <a:prstGeom prst="rect">
            <a:avLst/>
          </a:prstGeom>
        </p:spPr>
        <p:txBody>
          <a:bodyPr wrap="square">
            <a:spAutoFit/>
          </a:bodyPr>
          <a:lstStyle/>
          <a:p>
            <a:pPr lvl="0" algn="ctr"/>
            <a:r>
              <a:rPr lang="ru-RU" sz="3200" b="1" dirty="0">
                <a:solidFill>
                  <a:prstClr val="white"/>
                </a:solidFill>
              </a:rPr>
              <a:t>ОП.07 </a:t>
            </a:r>
          </a:p>
          <a:p>
            <a:pPr lvl="0" algn="ctr"/>
            <a:r>
              <a:rPr lang="ru-RU" sz="3200" b="1" dirty="0">
                <a:solidFill>
                  <a:prstClr val="white"/>
                </a:solidFill>
              </a:rPr>
              <a:t>ОРГАНИЗАЦИЯ ГОСТИНИЧНОГО ДЕЛА</a:t>
            </a:r>
          </a:p>
        </p:txBody>
      </p:sp>
    </p:spTree>
    <p:extLst>
      <p:ext uri="{BB962C8B-B14F-4D97-AF65-F5344CB8AC3E}">
        <p14:creationId xmlns:p14="http://schemas.microsoft.com/office/powerpoint/2010/main" val="4192982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50232" y="260648"/>
            <a:ext cx="6552728" cy="2677656"/>
          </a:xfrm>
          <a:prstGeom prst="rect">
            <a:avLst/>
          </a:prstGeom>
        </p:spPr>
        <p:txBody>
          <a:bodyPr wrap="square">
            <a:spAutoFit/>
          </a:bodyPr>
          <a:lstStyle/>
          <a:p>
            <a:pPr algn="just"/>
            <a:r>
              <a:rPr lang="ru-RU" sz="1200" b="1" dirty="0"/>
              <a:t>Николенко П. Г.  Гостиничная индустрия : учебник и практикум для СПО / П. Г. Николенко, Е. А. Шамин, Ю. С. Клюева. — Москва : Издательство Юрайт, </a:t>
            </a:r>
            <a:r>
              <a:rPr lang="ru-RU" sz="1200" b="1" dirty="0" smtClean="0"/>
              <a:t>2023. </a:t>
            </a:r>
            <a:r>
              <a:rPr lang="ru-RU" sz="1200" b="1" dirty="0"/>
              <a:t>— 449 с. — (Профессиональное образование). </a:t>
            </a:r>
            <a:endParaRPr lang="ru-RU" sz="1200" b="1" dirty="0" smtClean="0"/>
          </a:p>
          <a:p>
            <a:pPr algn="just"/>
            <a:endParaRPr lang="ru-RU" sz="1200" b="1" dirty="0"/>
          </a:p>
          <a:p>
            <a:pPr algn="just"/>
            <a:r>
              <a:rPr lang="ru-RU" sz="1200" dirty="0"/>
              <a:t>В курсе представлены теоретические и практические вопросы по учебной дисциплине «Организация гостиничного дела». Предложена форма проведения занятий в виде интерактивных </a:t>
            </a:r>
            <a:r>
              <a:rPr lang="ru-RU" sz="1200" dirty="0" smtClean="0"/>
              <a:t>лекций—семинаров</a:t>
            </a:r>
            <a:r>
              <a:rPr lang="ru-RU" sz="1200" dirty="0"/>
              <a:t>. Курс составлен на основе источниковедческого анализа литературы по организации гостиничного дела, материалов периодической печати, монографий, авторефератов. Студентам предложены подробные теоретические сведения и видео по темам дисциплины, обозначены вопросы для обсуждения. Тематика вопросов для обсуждения нацеливает обучающихся на активизацию мыслительной деятельности, самостоятельную работу, осознанное отношение к организации гостиничного дела.</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8" y="-99392"/>
            <a:ext cx="238586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50232" y="3803948"/>
            <a:ext cx="6370240" cy="2677656"/>
          </a:xfrm>
          <a:prstGeom prst="rect">
            <a:avLst/>
          </a:prstGeom>
        </p:spPr>
        <p:txBody>
          <a:bodyPr wrap="square">
            <a:spAutoFit/>
          </a:bodyPr>
          <a:lstStyle/>
          <a:p>
            <a:pPr algn="just"/>
            <a:r>
              <a:rPr lang="ru-RU" sz="1200" b="1" dirty="0"/>
              <a:t>Тимохина Т. Л.  Гостиничный сервис : учебник для СПО / Т. Л. Тимохина. — Москва : Издательство Юрайт, </a:t>
            </a:r>
            <a:r>
              <a:rPr lang="ru-RU" sz="1200" b="1" dirty="0" smtClean="0"/>
              <a:t>2023. </a:t>
            </a:r>
            <a:r>
              <a:rPr lang="ru-RU" sz="1200" b="1" dirty="0"/>
              <a:t>— 297 с. — (Профессиональное образование). </a:t>
            </a:r>
            <a:endParaRPr lang="ru-RU" sz="1200" b="1" dirty="0" smtClean="0"/>
          </a:p>
          <a:p>
            <a:pPr algn="just"/>
            <a:endParaRPr lang="ru-RU" sz="1200" b="1" dirty="0" smtClean="0"/>
          </a:p>
          <a:p>
            <a:pPr algn="just"/>
            <a:r>
              <a:rPr lang="ru-RU" sz="1200" dirty="0"/>
              <a:t>Курс 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 y="3299118"/>
            <a:ext cx="2630760"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573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3046988"/>
          </a:xfrm>
          <a:prstGeom prst="rect">
            <a:avLst/>
          </a:prstGeom>
        </p:spPr>
        <p:txBody>
          <a:bodyPr wrap="square">
            <a:spAutoFit/>
          </a:bodyPr>
          <a:lstStyle/>
          <a:p>
            <a:pPr algn="just"/>
            <a:r>
              <a:rPr lang="ru-RU" sz="1200" b="1" dirty="0"/>
              <a:t>Быстров С. А. Организация гостиничного дела : учебное пособие / С. А. Быстров. – Москва : Форум, НИЦ ИНФРА </a:t>
            </a:r>
            <a:r>
              <a:rPr lang="ru-RU" sz="1200" b="1" dirty="0" smtClean="0"/>
              <a:t>— </a:t>
            </a:r>
            <a:r>
              <a:rPr lang="ru-RU" sz="1200" b="1" dirty="0"/>
              <a:t>М, 2022. </a:t>
            </a:r>
            <a:r>
              <a:rPr lang="ru-RU" sz="1200" b="1" dirty="0" smtClean="0"/>
              <a:t>— </a:t>
            </a:r>
            <a:r>
              <a:rPr lang="ru-RU" sz="1200" b="1" dirty="0"/>
              <a:t>432 с. — (Среднее профессиональное образование</a:t>
            </a:r>
            <a:r>
              <a:rPr lang="ru-RU" sz="1200" b="1" dirty="0" smtClean="0"/>
              <a:t>).</a:t>
            </a:r>
          </a:p>
          <a:p>
            <a:pPr algn="just"/>
            <a:endParaRPr lang="ru-RU" sz="1200" b="1" dirty="0"/>
          </a:p>
          <a:p>
            <a:pPr algn="just"/>
            <a:r>
              <a:rPr lang="ru-RU" sz="1200" dirty="0"/>
              <a:t>Роль гостиничного бизнеса в современной экономике постоянно растет и меняется, происходит его внутренняя перестройка. Разнообразие сегодняшнего отельного предложения на рынке услуг гостеприимства и усиливающиеся темпы стратегической конкурентной борьбы заставляют современных отельеров </a:t>
            </a:r>
            <a:r>
              <a:rPr lang="ru-RU" sz="1200" dirty="0" smtClean="0"/>
              <a:t>по—новому </a:t>
            </a:r>
            <a:r>
              <a:rPr lang="ru-RU" sz="1200" dirty="0"/>
              <a:t>взглянуть на управленческие аспекты и использовать современные, порой инновационные подходы к организации гостиничного бизнеса. Учебное пособие дает читателю полное представление о современном мировом отельном рынке, о передовых технологиях и подходах к организации отельного дела. Изложенный и логически выстроенный материал подкрепляется множественными практическими примерами из мировой, европейской и российской практик отельного бизнеса. Графический материал позволяет повысить степень наглядности изучаемого материала, что делает его более легким к восприятию и пониманию.</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2011837" cy="311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89041"/>
            <a:ext cx="6678488" cy="2123658"/>
          </a:xfrm>
          <a:prstGeom prst="rect">
            <a:avLst/>
          </a:prstGeom>
        </p:spPr>
        <p:txBody>
          <a:bodyPr wrap="square">
            <a:spAutoFit/>
          </a:bodyPr>
          <a:lstStyle/>
          <a:p>
            <a:pPr algn="just"/>
            <a:r>
              <a:rPr lang="ru-RU" sz="1200" b="1" dirty="0"/>
              <a:t>Семеркова Л. Н. Технология и организация гостиничных услуг : учебник / Л. Н. Семеркова, В. А. Белякова, Т. И. Шерстобитова и др. – Москва : НИЦ ИНФРА </a:t>
            </a:r>
            <a:r>
              <a:rPr lang="ru-RU" sz="1200" b="1" dirty="0" smtClean="0"/>
              <a:t>— </a:t>
            </a:r>
            <a:r>
              <a:rPr lang="ru-RU" sz="1200" b="1" dirty="0"/>
              <a:t>М, 2022. </a:t>
            </a:r>
            <a:r>
              <a:rPr lang="ru-RU" sz="1200" b="1" dirty="0" smtClean="0"/>
              <a:t>— </a:t>
            </a:r>
            <a:r>
              <a:rPr lang="ru-RU" sz="1200" b="1" dirty="0"/>
              <a:t>320 с</a:t>
            </a:r>
            <a:r>
              <a:rPr lang="ru-RU" sz="1200" b="1" dirty="0" smtClean="0"/>
              <a:t>.</a:t>
            </a:r>
          </a:p>
          <a:p>
            <a:pPr algn="just"/>
            <a:endParaRPr lang="ru-RU" sz="1200" b="1" dirty="0"/>
          </a:p>
          <a:p>
            <a:pPr algn="just"/>
            <a:r>
              <a:rPr lang="ru-RU" sz="1200" dirty="0"/>
              <a:t>В представленном учебнике в соответствии с требованиями действующего образовательного стандарта рассматриваются вопросы, связанные с технологией и организацией гостиничных услуг в современных условиях. В учебнике раскрываются история развития и современное состояние гостиничной индустрии, характеристика гостиничных услуг и их структура, организация и управление гостиничным предприятием, а также конкретные технологии, используемые при обслуживании гостей.</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2"/>
            <a:ext cx="2011837"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130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624736" cy="1938992"/>
          </a:xfrm>
          <a:prstGeom prst="rect">
            <a:avLst/>
          </a:prstGeom>
        </p:spPr>
        <p:txBody>
          <a:bodyPr wrap="square">
            <a:spAutoFit/>
          </a:bodyPr>
          <a:lstStyle/>
          <a:p>
            <a:pPr algn="just"/>
            <a:r>
              <a:rPr lang="ru-RU" sz="1200" b="1" dirty="0"/>
              <a:t>Черникова  Л. И. Организация гостиничного дела : учебное пособие / ред. Л. И. Черникова. — Москва : КноРус, </a:t>
            </a:r>
            <a:r>
              <a:rPr lang="ru-RU" sz="1200" b="1" dirty="0" smtClean="0"/>
              <a:t>2023. </a:t>
            </a:r>
            <a:r>
              <a:rPr lang="ru-RU" sz="1200" b="1" dirty="0"/>
              <a:t>— 192 с. </a:t>
            </a:r>
            <a:endParaRPr lang="ru-RU" sz="1200" b="1" dirty="0" smtClean="0"/>
          </a:p>
          <a:p>
            <a:pPr algn="just"/>
            <a:endParaRPr lang="ru-RU" sz="1200" b="1" dirty="0"/>
          </a:p>
          <a:p>
            <a:pPr algn="just"/>
            <a:r>
              <a:rPr lang="ru-RU" sz="1200" dirty="0"/>
              <a:t>Представлены теоретические и практические вопросы организации гостиничного дела, тенденции и современные концепции его развития. Рассмотрены основы деятельности предприятий гостиничного хозяйства, их типы, характеристики и функциональное назначение, порядок присвоения гостиницам соответствующих категорий. Сочетание теоретического и практического материала, наличие примеров из практики гостиничного дела позволит овладеть всеми профессиональными компетенциями.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178496" cy="328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4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397949"/>
            <a:ext cx="6264696" cy="1569660"/>
          </a:xfrm>
          <a:prstGeom prst="rect">
            <a:avLst/>
          </a:prstGeom>
        </p:spPr>
        <p:txBody>
          <a:bodyPr wrap="square">
            <a:spAutoFit/>
          </a:bodyPr>
          <a:lstStyle/>
          <a:p>
            <a:pPr lvl="0" algn="ctr"/>
            <a:r>
              <a:rPr lang="ru-RU" sz="3200" b="1" dirty="0">
                <a:solidFill>
                  <a:prstClr val="white"/>
                </a:solidFill>
              </a:rPr>
              <a:t>ОП.08</a:t>
            </a:r>
          </a:p>
          <a:p>
            <a:pPr lvl="0" algn="ctr"/>
            <a:r>
              <a:rPr lang="ru-RU" sz="3200" b="1" dirty="0">
                <a:solidFill>
                  <a:prstClr val="white"/>
                </a:solidFill>
              </a:rPr>
              <a:t> ИСТОРИЯ И КУЛЬТУРА </a:t>
            </a:r>
            <a:endParaRPr lang="ru-RU" sz="3200" b="1" dirty="0" smtClean="0">
              <a:solidFill>
                <a:prstClr val="white"/>
              </a:solidFill>
            </a:endParaRPr>
          </a:p>
          <a:p>
            <a:pPr lvl="0" algn="ctr"/>
            <a:r>
              <a:rPr lang="ru-RU" sz="3200" b="1" dirty="0" smtClean="0">
                <a:solidFill>
                  <a:prstClr val="white"/>
                </a:solidFill>
              </a:rPr>
              <a:t>САНКТ-ПЕТЕРБУРГА</a:t>
            </a:r>
            <a:endParaRPr lang="ru-RU" sz="3200" b="1" dirty="0">
              <a:solidFill>
                <a:prstClr val="white"/>
              </a:solidFill>
            </a:endParaRPr>
          </a:p>
        </p:txBody>
      </p:sp>
    </p:spTree>
    <p:extLst>
      <p:ext uri="{BB962C8B-B14F-4D97-AF65-F5344CB8AC3E}">
        <p14:creationId xmlns:p14="http://schemas.microsoft.com/office/powerpoint/2010/main" val="69553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2677656"/>
          </a:xfrm>
          <a:prstGeom prst="rect">
            <a:avLst/>
          </a:prstGeom>
        </p:spPr>
        <p:txBody>
          <a:bodyPr wrap="square">
            <a:spAutoFit/>
          </a:bodyPr>
          <a:lstStyle/>
          <a:p>
            <a:pPr algn="just"/>
            <a:r>
              <a:rPr lang="ru-RU" sz="1200" b="1" dirty="0"/>
              <a:t>Чуваткин П. П.  Управление персоналом гостиничных предприятий : учебник для СПО / П. П. Чуваткин, С. А. Горбатов ; под редакцией П. П. Чуваткина. — Москва : Издательство Юрайт, </a:t>
            </a:r>
            <a:r>
              <a:rPr lang="ru-RU" sz="1200" b="1" dirty="0" smtClean="0"/>
              <a:t>2023. </a:t>
            </a:r>
            <a:r>
              <a:rPr lang="ru-RU" sz="1200" b="1" dirty="0"/>
              <a:t>— 280 с. — (Профессиональное образование). </a:t>
            </a:r>
            <a:endParaRPr lang="ru-RU" sz="1200" b="1" dirty="0" smtClean="0"/>
          </a:p>
          <a:p>
            <a:pPr algn="just"/>
            <a:endParaRPr lang="ru-RU" sz="1200" b="1" dirty="0" smtClean="0"/>
          </a:p>
          <a:p>
            <a:pPr algn="just"/>
            <a:r>
              <a:rPr lang="ru-RU" sz="1200" dirty="0"/>
              <a:t>В курсе рассматриваются теоретические и практические проблемы управления персоналом гостиничных предприятий. С позиций системного подхода рассматривается система управления персоналом гостиничного предприятия: цели, функции, кадры, технология и методы управления. Подробно рассмотрена проблема мотивации персонала с целью повышения эффективности функционирования гостиничных предприятий.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392"/>
            <a:ext cx="2304256" cy="364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717032"/>
            <a:ext cx="6264696" cy="1569660"/>
          </a:xfrm>
          <a:prstGeom prst="rect">
            <a:avLst/>
          </a:prstGeom>
        </p:spPr>
        <p:txBody>
          <a:bodyPr wrap="square">
            <a:spAutoFit/>
          </a:bodyPr>
          <a:lstStyle/>
          <a:p>
            <a:r>
              <a:rPr lang="ru-RU" sz="1200" b="1" dirty="0"/>
              <a:t>Федулин А. А. Гостиничный менеджмент : учебное пособие / А. А. Федулин под ред. и др. — Москва : КноРус, 2022. — 405 с. </a:t>
            </a:r>
            <a:endParaRPr lang="ru-RU" sz="1200" b="1" dirty="0" smtClean="0"/>
          </a:p>
          <a:p>
            <a:endParaRPr lang="ru-RU" sz="1200" b="1" dirty="0" smtClean="0"/>
          </a:p>
          <a:p>
            <a:r>
              <a:rPr lang="ru-RU" sz="1200" dirty="0"/>
              <a:t>Рассмотрены основные положения гостиничного менеджмента, в том числе подходы к организации и планированию деятельности гостиниц, включая вопросы организации, управления финансами гостиничного предприятия, современные направления развития гостиничного хозяйства в Российской Федерации.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53650"/>
            <a:ext cx="2194941" cy="321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225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biblioteka.KOLTECHLAN\Desktop\IMG_20221128_1505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93589" y="274883"/>
            <a:ext cx="2209989" cy="293809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99792" y="476672"/>
            <a:ext cx="6048672" cy="1492716"/>
          </a:xfrm>
          <a:prstGeom prst="rect">
            <a:avLst/>
          </a:prstGeom>
        </p:spPr>
        <p:txBody>
          <a:bodyPr wrap="square">
            <a:spAutoFit/>
          </a:bodyPr>
          <a:lstStyle/>
          <a:p>
            <a:pPr lvl="0" algn="just"/>
            <a:r>
              <a:rPr lang="ru-RU" sz="1300" b="1" dirty="0">
                <a:solidFill>
                  <a:prstClr val="white"/>
                </a:solidFill>
              </a:rPr>
              <a:t>Горбачев Д. Н. Конспект лекций по дисциплине «История и культура Санкт- Петербурга» / Д. Н. Горбачев.  – Санкт-Петербург : Типография «АУГСГиП», 2020. – (Среднее профессиональное образование).</a:t>
            </a:r>
          </a:p>
          <a:p>
            <a:pPr lvl="0" algn="just"/>
            <a:endParaRPr lang="ru-RU" sz="1300" b="1" dirty="0">
              <a:solidFill>
                <a:prstClr val="white"/>
              </a:solidFill>
            </a:endParaRPr>
          </a:p>
          <a:p>
            <a:pPr lvl="0" algn="just"/>
            <a:r>
              <a:rPr lang="ru-RU" sz="1300" dirty="0">
                <a:solidFill>
                  <a:prstClr val="white"/>
                </a:solidFill>
              </a:rPr>
              <a:t>В пособии приведены основные сведения по истории и культуре Санкт-Петербурга. </a:t>
            </a:r>
          </a:p>
        </p:txBody>
      </p:sp>
    </p:spTree>
    <p:extLst>
      <p:ext uri="{BB962C8B-B14F-4D97-AF65-F5344CB8AC3E}">
        <p14:creationId xmlns:p14="http://schemas.microsoft.com/office/powerpoint/2010/main" val="3959235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2644170"/>
            <a:ext cx="7200800" cy="1569660"/>
          </a:xfrm>
          <a:prstGeom prst="rect">
            <a:avLst/>
          </a:prstGeom>
        </p:spPr>
        <p:txBody>
          <a:bodyPr wrap="square">
            <a:spAutoFit/>
          </a:bodyPr>
          <a:lstStyle/>
          <a:p>
            <a:pPr lvl="0" algn="ctr"/>
            <a:r>
              <a:rPr lang="ru-RU" sz="3200" b="1" dirty="0">
                <a:solidFill>
                  <a:prstClr val="white"/>
                </a:solidFill>
              </a:rPr>
              <a:t>ОП.09 </a:t>
            </a:r>
          </a:p>
          <a:p>
            <a:pPr lvl="0" algn="ctr"/>
            <a:r>
              <a:rPr lang="ru-RU" sz="3200" b="1" dirty="0">
                <a:solidFill>
                  <a:prstClr val="white"/>
                </a:solidFill>
              </a:rPr>
              <a:t> ПСИХОЛОГИЯ ДЕЛОВОГО ОБЩЕНИЯ</a:t>
            </a:r>
          </a:p>
        </p:txBody>
      </p:sp>
    </p:spTree>
    <p:extLst>
      <p:ext uri="{BB962C8B-B14F-4D97-AF65-F5344CB8AC3E}">
        <p14:creationId xmlns:p14="http://schemas.microsoft.com/office/powerpoint/2010/main" val="620163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260648"/>
            <a:ext cx="6408712" cy="2677656"/>
          </a:xfrm>
          <a:prstGeom prst="rect">
            <a:avLst/>
          </a:prstGeom>
        </p:spPr>
        <p:txBody>
          <a:bodyPr wrap="square">
            <a:spAutoFit/>
          </a:bodyPr>
          <a:lstStyle/>
          <a:p>
            <a:pPr algn="just"/>
            <a:r>
              <a:rPr lang="ru-RU" sz="1200" b="1" dirty="0"/>
              <a:t>Скибицкая  И. Ю. Деловое общение : учебник и практикум для СПО / И. Ю. Скибицкая, Э. Г. Скибицкий. — Москва: Издательство Юрайт, </a:t>
            </a:r>
            <a:r>
              <a:rPr lang="ru-RU" sz="1200" b="1" dirty="0" smtClean="0"/>
              <a:t>2023. </a:t>
            </a:r>
            <a:r>
              <a:rPr lang="ru-RU" sz="1200" b="1" dirty="0"/>
              <a:t>— 247 с. — (Профессиональное образование). </a:t>
            </a:r>
            <a:endParaRPr lang="ru-RU" sz="1200" b="1" dirty="0" smtClean="0"/>
          </a:p>
          <a:p>
            <a:endParaRPr lang="ru-RU" sz="1200" dirty="0" smtClean="0"/>
          </a:p>
          <a:p>
            <a:pPr algn="just"/>
            <a:r>
              <a:rPr lang="ru-RU" sz="12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2" y="-99392"/>
            <a:ext cx="2361928"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717032"/>
            <a:ext cx="6408712" cy="2492990"/>
          </a:xfrm>
          <a:prstGeom prst="rect">
            <a:avLst/>
          </a:prstGeom>
        </p:spPr>
        <p:txBody>
          <a:bodyPr wrap="square">
            <a:spAutoFit/>
          </a:bodyPr>
          <a:lstStyle/>
          <a:p>
            <a:pPr algn="just"/>
            <a:r>
              <a:rPr lang="ru-RU" sz="1200" b="1" dirty="0"/>
              <a:t>Аминов И.И. Психология общения : учебник / Аминов И.И. — Москва : КноРус, 2022. — 256 с. — (Среднее профессиональное образование). </a:t>
            </a:r>
            <a:endParaRPr lang="ru-RU" sz="1200" b="1" dirty="0" smtClean="0"/>
          </a:p>
          <a:p>
            <a:pPr algn="just"/>
            <a:endParaRPr lang="ru-RU" sz="1200" b="1" dirty="0"/>
          </a:p>
          <a:p>
            <a:pPr algn="just"/>
            <a:r>
              <a:rPr lang="ru-RU" sz="1200" dirty="0"/>
              <a:t>В доступной форме освещаются психологические закономерности общения. Особое внимание уделяется проблеме повышения психологической культуры общения, его психотехническим приемам, позволяющим в рамках коммуникативной деятельности получать гарантированно положительный, личностно значимый результат. Цель издания — восполнение ряда пробелов, появившихся в результате интенсивно меняющихся </a:t>
            </a:r>
            <a:r>
              <a:rPr lang="ru-RU" sz="1200" dirty="0" smtClean="0"/>
              <a:t>социально—экономических </a:t>
            </a:r>
            <a:r>
              <a:rPr lang="ru-RU" sz="1200" dirty="0"/>
              <a:t>и политических условий жизни, изменений в структуре и функциях многих профессий, смещения акцентов в сторону </a:t>
            </a:r>
            <a:r>
              <a:rPr lang="ru-RU" sz="1200" dirty="0" smtClean="0"/>
              <a:t>практико—ориентированного </a:t>
            </a:r>
            <a:r>
              <a:rPr lang="ru-RU" sz="1200" dirty="0"/>
              <a:t>и интерактивного обучения будущих специалистов системы «человек — человек», их многосторонней психотехнической оснащенности.</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38" y="3501008"/>
            <a:ext cx="215651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832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5" y="332656"/>
            <a:ext cx="6287117" cy="2492990"/>
          </a:xfrm>
          <a:prstGeom prst="rect">
            <a:avLst/>
          </a:prstGeom>
        </p:spPr>
        <p:txBody>
          <a:bodyPr wrap="square">
            <a:spAutoFit/>
          </a:bodyPr>
          <a:lstStyle/>
          <a:p>
            <a:pPr algn="just"/>
            <a:r>
              <a:rPr lang="ru-RU" sz="1200" b="1" dirty="0"/>
              <a:t>Сахарчук  Е.С. Психология делового общения. : учебник / Сахарчук Е.С. — Москва : КноРус, </a:t>
            </a:r>
            <a:r>
              <a:rPr lang="ru-RU" sz="1200" b="1" dirty="0" smtClean="0"/>
              <a:t>2023. </a:t>
            </a:r>
            <a:r>
              <a:rPr lang="ru-RU" sz="1200" b="1" dirty="0"/>
              <a:t>— 196 с. — (Среднее профессиональное образование). </a:t>
            </a:r>
            <a:endParaRPr lang="ru-RU" sz="1200" b="1" dirty="0" smtClean="0"/>
          </a:p>
          <a:p>
            <a:pPr algn="just"/>
            <a:endParaRPr lang="ru-RU" sz="1200" b="1" dirty="0" smtClean="0"/>
          </a:p>
          <a:p>
            <a:pPr algn="just"/>
            <a:r>
              <a:rPr lang="ru-RU" sz="1200" dirty="0"/>
              <a:t>Книга разработана на основе многолетнего изучения процессов социального взаимодействия в сфере туризма и гостеприимства, конкретных ситуаций общения в практической области. Выделены основные приоритетные сферы контактов: с поставщиками услуг и клиентами, а также внутри коллектива; предложены механизмы организации эффективного межсубъектного взаимодействия.</a:t>
            </a:r>
          </a:p>
          <a:p>
            <a:pPr algn="just"/>
            <a:r>
              <a:rPr lang="ru-RU" sz="1200" dirty="0"/>
              <a:t>Каждый раздел учебника позволяет студенту ознакомиться с основными теоретическими положениями темы, проверить свои знания, опробовать изучаемые приемы и методы коммуникации в практических ситуациях.</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780"/>
            <a:ext cx="2131319" cy="319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789041"/>
            <a:ext cx="6295666" cy="2492990"/>
          </a:xfrm>
          <a:prstGeom prst="rect">
            <a:avLst/>
          </a:prstGeom>
        </p:spPr>
        <p:txBody>
          <a:bodyPr wrap="square">
            <a:spAutoFit/>
          </a:bodyPr>
          <a:lstStyle/>
          <a:p>
            <a:pPr algn="just"/>
            <a:r>
              <a:rPr lang="ru-RU" sz="1200" b="1" dirty="0"/>
              <a:t>Ефимова Н.С. Психология общения. Практикум по психологии : учебное пособие / Н.С. Ефимова. — Москва : ИД «ФОРУМ» : </a:t>
            </a:r>
            <a:r>
              <a:rPr lang="ru-RU" sz="1200" b="1" dirty="0" smtClean="0"/>
              <a:t>ИНФРА—М</a:t>
            </a:r>
            <a:r>
              <a:rPr lang="ru-RU" sz="1200" b="1" dirty="0"/>
              <a:t>, </a:t>
            </a:r>
            <a:r>
              <a:rPr lang="ru-RU" sz="1200" b="1" dirty="0" smtClean="0"/>
              <a:t>2023. </a:t>
            </a:r>
            <a:r>
              <a:rPr lang="ru-RU" sz="1200" b="1" dirty="0"/>
              <a:t>— 192 с. — (Среднее профессиональное образование). </a:t>
            </a:r>
            <a:endParaRPr lang="ru-RU" sz="1200" b="1" dirty="0" smtClean="0"/>
          </a:p>
          <a:p>
            <a:pPr algn="just"/>
            <a:endParaRPr lang="ru-RU" sz="1200" b="1" dirty="0"/>
          </a:p>
          <a:p>
            <a:pPr algn="just"/>
            <a:r>
              <a:rPr lang="ru-RU" sz="1200" dirty="0"/>
              <a:t>Цель курса «Психология общения» — актуализировать навыки общения, получить возможность осмысленно подходить к оценке поступков и действий как своих, так и других людей, подготовить себя к профессиональной деятельности, овладеть тонкостями педагогического общения. Практикум в краткой форме содержит теоретические основы и практические упражнения, направленные на познание себя, индивидуальных особенностей своей личности. Предназначен для студентов </a:t>
            </a:r>
            <a:r>
              <a:rPr lang="ru-RU" sz="1200" dirty="0" smtClean="0"/>
              <a:t>психолого—педагогических </a:t>
            </a:r>
            <a:r>
              <a:rPr lang="ru-RU" sz="1200" dirty="0"/>
              <a:t>специальностей, а также всех интересующихся вопросами развития личности и творческой самореализации в процессе общения.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7" y="3573016"/>
            <a:ext cx="210648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194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86776"/>
            <a:ext cx="6473656" cy="2677656"/>
          </a:xfrm>
          <a:prstGeom prst="rect">
            <a:avLst/>
          </a:prstGeom>
        </p:spPr>
        <p:txBody>
          <a:bodyPr wrap="square">
            <a:spAutoFit/>
          </a:bodyPr>
          <a:lstStyle/>
          <a:p>
            <a:pPr algn="just"/>
            <a:r>
              <a:rPr lang="ru-RU" sz="1200" b="1" dirty="0"/>
              <a:t>Кошевая И.П. Профессиональная этика и психология делового общения : учебное пособие / И.П. Кошевая, А.А. Канке. — Москва: ИД «ФОРУМ» : </a:t>
            </a:r>
            <a:r>
              <a:rPr lang="ru-RU" sz="1200" b="1" dirty="0" smtClean="0"/>
              <a:t>ИНФРА—М</a:t>
            </a:r>
            <a:r>
              <a:rPr lang="ru-RU" sz="1200" b="1" dirty="0"/>
              <a:t>, 2022. — 304 с. — (Среднее профессиональное образование). </a:t>
            </a:r>
            <a:endParaRPr lang="ru-RU" sz="1200" b="1" dirty="0" smtClean="0"/>
          </a:p>
          <a:p>
            <a:pPr algn="just"/>
            <a:endParaRPr lang="ru-RU" sz="1200" b="1" dirty="0"/>
          </a:p>
          <a:p>
            <a:pPr algn="just"/>
            <a:r>
              <a:rPr lang="ru-RU" sz="1200" dirty="0"/>
              <a:t>В работе 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 Раскрыта этическая проблемная область, изложена правовая и этическая регламентация служебного поведения, рассмотрены психологические аспекты общения, современные технологии деловых коммуникаций, этические основы межличностных отношений. Учебное пособие предназначено для студентов средних специальных учебных заведений и обеспечивает системное, комплексное и глубокое рассмотрение характера отношений общества и государства, государственного служащего и гражданина в этической сфере</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5351"/>
            <a:ext cx="2160240" cy="318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645024"/>
            <a:ext cx="6336704" cy="2492990"/>
          </a:xfrm>
          <a:prstGeom prst="rect">
            <a:avLst/>
          </a:prstGeom>
        </p:spPr>
        <p:txBody>
          <a:bodyPr wrap="square">
            <a:spAutoFit/>
          </a:bodyPr>
          <a:lstStyle/>
          <a:p>
            <a:pPr algn="just"/>
            <a:r>
              <a:rPr lang="ru-RU" sz="1200" b="1" dirty="0"/>
              <a:t>Коноваленко М. Ю.  Психология общения : учебник и практикум для СПО / М. Ю. Коноваленко. — </a:t>
            </a:r>
            <a:r>
              <a:rPr lang="ru-RU" sz="1200" b="1" dirty="0" smtClean="0"/>
              <a:t>2-е </a:t>
            </a:r>
            <a:r>
              <a:rPr lang="ru-RU" sz="1200" b="1" dirty="0"/>
              <a:t>изд., перераб. и доп. — Москва : Издательство Юрайт, </a:t>
            </a:r>
            <a:r>
              <a:rPr lang="ru-RU" sz="1200" b="1" dirty="0" smtClean="0"/>
              <a:t>2023. </a:t>
            </a:r>
            <a:r>
              <a:rPr lang="ru-RU" sz="1200" b="1" dirty="0"/>
              <a:t>— 476 с. — (Профессиональное образование). </a:t>
            </a:r>
            <a:endParaRPr lang="ru-RU" sz="1200" b="1" dirty="0" smtClean="0"/>
          </a:p>
          <a:p>
            <a:endParaRPr lang="ru-RU" sz="1200" dirty="0" smtClean="0"/>
          </a:p>
          <a:p>
            <a:pPr algn="just"/>
            <a:r>
              <a:rPr lang="ru-RU" sz="1200" dirty="0"/>
              <a:t>В учебнике представлены теоретические основы деловой коммуникации, коммуникативный категориальный аппарат, общие закономерности, сходства и различия видов, уровней, форм коммуникации, являющихся необходимым условием успешной деятельности современного специалиста. Книга ставит главной задачей формирование самостоятельного эффективного коммуникативного стиля, способности и навыков продуктивного делового поведения, реагирования, взаимодействия и делового общения. Для лучшего усвоения материала учебника после каждой главы приведены вопросы и задания для самоконтроля.</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 y="3353213"/>
            <a:ext cx="2411760" cy="360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98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862322"/>
          </a:xfrm>
          <a:prstGeom prst="rect">
            <a:avLst/>
          </a:prstGeom>
        </p:spPr>
        <p:txBody>
          <a:bodyPr wrap="square">
            <a:spAutoFit/>
          </a:bodyPr>
          <a:lstStyle/>
          <a:p>
            <a:pPr algn="just"/>
            <a:r>
              <a:rPr lang="ru-RU" sz="1200" b="1" dirty="0"/>
              <a:t>Бороздина Г. В. Психология общения : учебник и практикум для СПО / Г. В. Бороздина, Н. А. Кормнова ; под общей редакцией Г. В. Бороздиной. — Москва : Юрайт, </a:t>
            </a:r>
            <a:r>
              <a:rPr lang="ru-RU" sz="1200" b="1" dirty="0" smtClean="0"/>
              <a:t>2023. </a:t>
            </a:r>
            <a:r>
              <a:rPr lang="ru-RU" sz="1200" b="1" dirty="0"/>
              <a:t>— </a:t>
            </a:r>
            <a:r>
              <a:rPr lang="ru-RU" sz="1200" b="1" dirty="0" smtClean="0"/>
              <a:t>465 </a:t>
            </a:r>
            <a:r>
              <a:rPr lang="ru-RU" sz="1200" b="1" dirty="0"/>
              <a:t>с. — (Профессиональное образование). </a:t>
            </a:r>
            <a:endParaRPr lang="ru-RU" sz="1200" b="1" dirty="0" smtClean="0"/>
          </a:p>
          <a:p>
            <a:endParaRPr lang="ru-RU" sz="1200" dirty="0" smtClean="0"/>
          </a:p>
          <a:p>
            <a:pPr algn="just"/>
            <a:r>
              <a:rPr lang="ru-RU" sz="1200" dirty="0"/>
              <a:t>В книге собран основной материал по вопросам психологии и этики делового общения. Авторы структурировали его в наиболее удобной и приемлемой для усвоения форме. Особенностью этого учебника является его комплексный характер: деловое и неформальное общение рассматриваются в тесной взаимосвязи. Материал изложен живым и доступным языком, широко иллюстрирован конкретными примерами из художественных произведений и реальных жизненных ситуаций, высказываниями известных деятелей. Кроме того, здесь рассматриваются психологические приемы, которые читатели могут использовать в своей жизненной практике. Учебник содержит контрольные вопросы и задания, словарь основных понятий, список литературы, а в конце каждой главы есть психологический практикум.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4624"/>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17032"/>
            <a:ext cx="6534472" cy="2308324"/>
          </a:xfrm>
          <a:prstGeom prst="rect">
            <a:avLst/>
          </a:prstGeom>
        </p:spPr>
        <p:txBody>
          <a:bodyPr wrap="square">
            <a:spAutoFit/>
          </a:bodyPr>
          <a:lstStyle/>
          <a:p>
            <a:pPr algn="just"/>
            <a:r>
              <a:rPr lang="ru-RU" sz="1200" b="1" dirty="0"/>
              <a:t>Рамендик Д. М.  Психодиагностика в </a:t>
            </a:r>
            <a:r>
              <a:rPr lang="ru-RU" sz="1200" b="1" dirty="0" smtClean="0"/>
              <a:t>социально—культурном </a:t>
            </a:r>
            <a:r>
              <a:rPr lang="ru-RU" sz="1200" b="1" dirty="0"/>
              <a:t>сервисе и туризме : учебное пособие для СПО / Д. М. Рамендик, О. В. Одинцова. — </a:t>
            </a:r>
            <a:r>
              <a:rPr lang="ru-RU" sz="1200" b="1" dirty="0" smtClean="0"/>
              <a:t>2-е </a:t>
            </a:r>
            <a:r>
              <a:rPr lang="ru-RU" sz="1200" b="1" dirty="0"/>
              <a:t>изд., перераб. и доп. — Москва : Издательство Юрайт, </a:t>
            </a:r>
            <a:r>
              <a:rPr lang="ru-RU" sz="1200" b="1" dirty="0" smtClean="0"/>
              <a:t>2023. </a:t>
            </a:r>
            <a:r>
              <a:rPr lang="ru-RU" sz="1200" b="1" dirty="0"/>
              <a:t>— 212 с. — (Профессиональное образование). </a:t>
            </a:r>
            <a:endParaRPr lang="ru-RU" sz="1200" b="1" dirty="0" smtClean="0"/>
          </a:p>
          <a:p>
            <a:pPr algn="just"/>
            <a:endParaRPr lang="ru-RU" sz="1200" b="1" dirty="0"/>
          </a:p>
          <a:p>
            <a:pPr algn="just"/>
            <a:r>
              <a:rPr lang="ru-RU" sz="1200" dirty="0"/>
              <a:t>В пособии рассмотрены основные понятия, а также наиболее важные для психодиагностики темы: </a:t>
            </a:r>
            <a:r>
              <a:rPr lang="ru-RU" sz="1200" dirty="0" smtClean="0"/>
              <a:t>экспресс—диагностика </a:t>
            </a:r>
            <a:r>
              <a:rPr lang="ru-RU" sz="1200" dirty="0"/>
              <a:t>собственных эмоциональных состояний, составление психологического портрета по атрибутам внешности партнера, анализ предпочтений в одежде, исследование невербального поведения клиентов, принадлежащих к различным национальным культурам, выявление профессионально важных качеств личности менеджера, комплексные проективные рисуночные тесты для определения качеств личности.</a:t>
            </a:r>
          </a:p>
        </p:txBody>
      </p:sp>
      <p:pic>
        <p:nvPicPr>
          <p:cNvPr id="2052" name="Picture 4" descr="Обложка книги ПСИХОДИАГНОСТИКА В СОЦИАЛЬНО-КУЛЬТУРНОМ СЕРВИСЕ И ТУРИЗМЕ Рамендик Д. М., Одинцова О.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308524"/>
            <a:ext cx="22669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54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417986"/>
            <a:ext cx="8712968" cy="1077218"/>
          </a:xfrm>
          <a:prstGeom prst="rect">
            <a:avLst/>
          </a:prstGeom>
          <a:noFill/>
        </p:spPr>
        <p:txBody>
          <a:bodyPr wrap="square" rtlCol="0">
            <a:spAutoFit/>
          </a:bodyPr>
          <a:lstStyle/>
          <a:p>
            <a:pPr algn="ctr"/>
            <a:r>
              <a:rPr lang="ru-RU" sz="3200" b="1" dirty="0" smtClean="0"/>
              <a:t>ПМ.01 </a:t>
            </a:r>
          </a:p>
          <a:p>
            <a:pPr algn="ctr"/>
            <a:r>
              <a:rPr lang="ru-RU" sz="3200" b="1" dirty="0" smtClean="0"/>
              <a:t>БРОНИРОВАНИЕ ГОСТИНИЧНЫХ УСЛУГ</a:t>
            </a:r>
            <a:endParaRPr lang="ru-RU" sz="3200" b="1"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862322"/>
          </a:xfrm>
          <a:prstGeom prst="rect">
            <a:avLst/>
          </a:prstGeom>
        </p:spPr>
        <p:txBody>
          <a:bodyPr wrap="square">
            <a:spAutoFit/>
          </a:bodyPr>
          <a:lstStyle/>
          <a:p>
            <a:pPr algn="just"/>
            <a:r>
              <a:rPr lang="ru-RU" sz="1200" b="1" dirty="0"/>
              <a:t>Организация бронирования и продаж гостиничного продукта : учебное пособие / К.С. Горяинов, Е.Ю. Никольская, И.Н. Суворова [и др.] ; под ред. О.В. Пасько. — Москва : КноРус, </a:t>
            </a:r>
            <a:r>
              <a:rPr lang="ru-RU" sz="1200" b="1" dirty="0" smtClean="0"/>
              <a:t>2022. </a:t>
            </a:r>
            <a:r>
              <a:rPr lang="ru-RU" sz="1200" b="1" dirty="0"/>
              <a:t>— 187 с. — (Среднее профессиональное образование). </a:t>
            </a:r>
            <a:endParaRPr lang="ru-RU" sz="1200" b="1" dirty="0" smtClean="0"/>
          </a:p>
          <a:p>
            <a:pPr algn="just"/>
            <a:endParaRPr lang="ru-RU" sz="1200" dirty="0" smtClean="0"/>
          </a:p>
          <a:p>
            <a:pPr algn="just"/>
            <a:r>
              <a:rPr lang="ru-RU" sz="1200" dirty="0"/>
              <a:t>Приводится теоретическая база, составляющая основу организации продаж гостиничного продукта, а именно: конкурентные и ассортиментные стратегии, методы ценообразования, каналы бронирования и продаж в гостиничном бизнесе, традиционные и инновационные инструменты продвижения гостиничных услуг. Содержит практическое руководство и элементы техники прямых продаж, факторы проведения успешной презентации гостиничных услуг, составления коммерческого предложения и психологической типологии клиентов. Каждый раздел сопровождается актуальными статистическими данными, примерами и кейсами из практики ведения гостиничного бизнеса, практическими заданиями, тестами и вопросами для </a:t>
            </a:r>
            <a:r>
              <a:rPr lang="ru-RU" sz="1200" dirty="0" smtClean="0"/>
              <a:t>самоконтроля. Соответствует </a:t>
            </a:r>
            <a:r>
              <a:rPr lang="ru-RU" sz="1200" dirty="0"/>
              <a:t>ФГОС СПО последнего поколения</a:t>
            </a:r>
            <a:r>
              <a:rPr lang="ru-RU" sz="1200" dirty="0" smtClean="0"/>
              <a:t>.</a:t>
            </a:r>
            <a:endParaRPr lang="ru-RU"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979"/>
            <a:ext cx="2016224" cy="296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4621" y="3717032"/>
            <a:ext cx="6552728" cy="2492990"/>
          </a:xfrm>
          <a:prstGeom prst="rect">
            <a:avLst/>
          </a:prstGeom>
        </p:spPr>
        <p:txBody>
          <a:bodyPr wrap="square">
            <a:spAutoFit/>
          </a:bodyPr>
          <a:lstStyle/>
          <a:p>
            <a:pPr algn="just"/>
            <a:r>
              <a:rPr lang="ru-RU" sz="1200" b="1" dirty="0"/>
              <a:t>Тимохина Т. Л.  Гостиничный сервис : учебник для СПО / Т. Л. Тимохина. — Москва : Издательство Юрайт, </a:t>
            </a:r>
            <a:r>
              <a:rPr lang="ru-RU" sz="1200" b="1" dirty="0" smtClean="0"/>
              <a:t>2023. </a:t>
            </a:r>
            <a:r>
              <a:rPr lang="ru-RU" sz="1200" b="1" dirty="0"/>
              <a:t>— 297 с. — (Профессиональное образование). </a:t>
            </a:r>
            <a:endParaRPr lang="ru-RU" sz="1200" b="1" dirty="0" smtClean="0"/>
          </a:p>
          <a:p>
            <a:pPr algn="just"/>
            <a:endParaRPr lang="ru-RU" sz="1200" b="1" dirty="0"/>
          </a:p>
          <a:p>
            <a:pPr algn="just"/>
            <a:r>
              <a:rPr lang="ru-RU" sz="1200" dirty="0" smtClean="0"/>
              <a:t>Курс </a:t>
            </a:r>
            <a:r>
              <a:rPr lang="ru-RU" sz="1200" dirty="0"/>
              <a:t>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7"/>
            <a:ext cx="2592288"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243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060848"/>
            <a:ext cx="6336704" cy="2492990"/>
          </a:xfrm>
          <a:prstGeom prst="rect">
            <a:avLst/>
          </a:prstGeom>
        </p:spPr>
        <p:txBody>
          <a:bodyPr wrap="square">
            <a:spAutoFit/>
          </a:bodyPr>
          <a:lstStyle/>
          <a:p>
            <a:pPr algn="just"/>
            <a:r>
              <a:rPr lang="ru-RU" sz="1200" b="1" dirty="0"/>
              <a:t>Можаева Н. Г. Гостиничный сервис : учебник / Н.Г. Можаева, Г.В. Рыбачек. — </a:t>
            </a:r>
            <a:r>
              <a:rPr lang="ru-RU" sz="1200" b="1" dirty="0" smtClean="0"/>
              <a:t>2-е </a:t>
            </a:r>
            <a:r>
              <a:rPr lang="ru-RU" sz="1200" b="1" dirty="0"/>
              <a:t>изд., испр. — Москва : </a:t>
            </a:r>
            <a:r>
              <a:rPr lang="ru-RU" sz="1200" b="1" dirty="0" smtClean="0"/>
              <a:t>ИНФРА—М</a:t>
            </a:r>
            <a:r>
              <a:rPr lang="ru-RU" sz="1200" b="1" dirty="0"/>
              <a:t>, 2022. — 242 с. — (Среднее профессиональное образование). </a:t>
            </a:r>
            <a:endParaRPr lang="ru-RU" sz="1200" b="1" dirty="0" smtClean="0"/>
          </a:p>
          <a:p>
            <a:endParaRPr lang="ru-RU" sz="1200" b="1" dirty="0" smtClean="0"/>
          </a:p>
          <a:p>
            <a:pPr algn="just"/>
            <a:r>
              <a:rPr lang="ru-RU" sz="1200" dirty="0"/>
              <a:t>Рассмотрены практические вопросы, входящие в профессиональные модули: «Организация деятельности службы бронирования гостиничных услуг», «Организация деятельности службы приема, размещения и выписки гостей» и «Организация обслуживания гостей в процессе проживания». В приложениях 1—4 приведены требования к гостиницам, гостиничным номерам и к персоналу, а также квалификационные требования к работникам туристской индустрии.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2232248" cy="342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922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420888"/>
            <a:ext cx="7416824" cy="1569660"/>
          </a:xfrm>
          <a:prstGeom prst="rect">
            <a:avLst/>
          </a:prstGeom>
        </p:spPr>
        <p:txBody>
          <a:bodyPr wrap="square">
            <a:spAutoFit/>
          </a:bodyPr>
          <a:lstStyle/>
          <a:p>
            <a:pPr algn="ctr"/>
            <a:r>
              <a:rPr lang="ru-RU" sz="3200" b="1" dirty="0"/>
              <a:t>ПМ </a:t>
            </a:r>
            <a:r>
              <a:rPr lang="ru-RU" sz="3200" b="1" dirty="0" smtClean="0"/>
              <a:t>02. </a:t>
            </a:r>
          </a:p>
          <a:p>
            <a:pPr algn="ctr"/>
            <a:r>
              <a:rPr lang="ru-RU" sz="3200" b="1" dirty="0" smtClean="0"/>
              <a:t>ПРИЕМ,РАЗМЕЩЕНИЕ И ВЫПИСКА ГОСТЕЙ</a:t>
            </a:r>
            <a:endParaRPr lang="ru-RU" sz="3200" b="1" dirty="0"/>
          </a:p>
        </p:txBody>
      </p:sp>
    </p:spTree>
    <p:extLst>
      <p:ext uri="{BB962C8B-B14F-4D97-AF65-F5344CB8AC3E}">
        <p14:creationId xmlns:p14="http://schemas.microsoft.com/office/powerpoint/2010/main" val="189125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7" y="466267"/>
            <a:ext cx="6320937" cy="1569660"/>
          </a:xfrm>
          <a:prstGeom prst="rect">
            <a:avLst/>
          </a:prstGeom>
        </p:spPr>
        <p:txBody>
          <a:bodyPr wrap="square">
            <a:spAutoFit/>
          </a:bodyPr>
          <a:lstStyle/>
          <a:p>
            <a:pPr algn="just"/>
            <a:r>
              <a:rPr lang="ru-RU" sz="1200" b="1" dirty="0"/>
              <a:t>Менеджмент и управление персоналом в гостиничном деле : учебное пособие / И</a:t>
            </a:r>
            <a:r>
              <a:rPr lang="ru-RU" sz="1200" b="1" dirty="0" smtClean="0"/>
              <a:t>. Г</a:t>
            </a:r>
            <a:r>
              <a:rPr lang="ru-RU" sz="1200" b="1" dirty="0"/>
              <a:t>. Шутова, Д</a:t>
            </a:r>
            <a:r>
              <a:rPr lang="ru-RU" sz="1200" b="1" dirty="0" smtClean="0"/>
              <a:t>. Х</a:t>
            </a:r>
            <a:r>
              <a:rPr lang="ru-RU" sz="1200" b="1" dirty="0"/>
              <a:t>. Година, Ю</a:t>
            </a:r>
            <a:r>
              <a:rPr lang="ru-RU" sz="1200" b="1" dirty="0" smtClean="0"/>
              <a:t>. Н</a:t>
            </a:r>
            <a:r>
              <a:rPr lang="ru-RU" sz="1200" b="1" dirty="0"/>
              <a:t>. Бузина [и др.]. — Москва : КноРус, 2022. — 161 с. — (Среднее профессиональное образование). </a:t>
            </a:r>
            <a:endParaRPr lang="ru-RU" sz="1200" b="1" dirty="0" smtClean="0"/>
          </a:p>
          <a:p>
            <a:pPr algn="just"/>
            <a:endParaRPr lang="ru-RU" sz="1200" b="1" dirty="0" smtClean="0"/>
          </a:p>
          <a:p>
            <a:pPr algn="just"/>
            <a:r>
              <a:rPr lang="ru-RU" sz="1200" dirty="0"/>
              <a:t>Раскрываются теоретические аспекты менеджмента и управление персоналом в гостиничной индустрии, особенности деятельности гостиничных предприятий данной отрасли на современном этапе, некоторые темы помогут в подготовке к демонстрационному экзамену.</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279"/>
            <a:ext cx="2156877" cy="314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428999"/>
            <a:ext cx="6336704" cy="2308324"/>
          </a:xfrm>
          <a:prstGeom prst="rect">
            <a:avLst/>
          </a:prstGeom>
        </p:spPr>
        <p:txBody>
          <a:bodyPr wrap="square">
            <a:spAutoFit/>
          </a:bodyPr>
          <a:lstStyle/>
          <a:p>
            <a:pPr algn="just"/>
            <a:r>
              <a:rPr lang="ru-RU" sz="1200" b="1" dirty="0"/>
              <a:t>Чудновский А. Д. Менеджмент в туризме и гостиничном хозяйстве : учебник / А. Д. Чудновский. — Москва : КноРус, 2021. — 319 с</a:t>
            </a:r>
            <a:r>
              <a:rPr lang="ru-RU" sz="1200" b="1" dirty="0" smtClean="0"/>
              <a:t>.</a:t>
            </a:r>
          </a:p>
          <a:p>
            <a:pPr algn="just"/>
            <a:endParaRPr lang="ru-RU" sz="1200" b="1" dirty="0" smtClean="0"/>
          </a:p>
          <a:p>
            <a:pPr algn="just"/>
            <a:r>
              <a:rPr lang="ru-RU" sz="1200" dirty="0"/>
              <a:t>Рассматриваются вопросы управления организациями индустрии туризма, а также </a:t>
            </a:r>
            <a:r>
              <a:rPr lang="ru-RU" sz="1200" dirty="0" smtClean="0"/>
              <a:t>гостинично—туристским </a:t>
            </a:r>
            <a:r>
              <a:rPr lang="ru-RU" sz="1200" dirty="0"/>
              <a:t>комплексом. Большое внимание уделяется инфраструктуре туризма и гостеприимства, методам управления туристскими фирмами и процессу формирования туристского продукта. Значительное место отведено материалам, посвященным транспортному обеспечению туристской деятельности, управлению кадрами в туризме и гостиничном хозяйстве, рекламе и выставочной деятельности. Детально анализируется положение на рынке услуг туризма и гостеприимства. В каждой главе приводятся практические примеры и контрольные вопросы.</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9"/>
            <a:ext cx="2239534" cy="306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267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84984"/>
            <a:ext cx="254610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3565050"/>
            <a:ext cx="6494686" cy="2862322"/>
          </a:xfrm>
          <a:prstGeom prst="rect">
            <a:avLst/>
          </a:prstGeom>
        </p:spPr>
        <p:txBody>
          <a:bodyPr wrap="square">
            <a:spAutoFit/>
          </a:bodyPr>
          <a:lstStyle/>
          <a:p>
            <a:pPr algn="just"/>
            <a:r>
              <a:rPr lang="ru-RU" sz="1200" b="1" dirty="0" smtClean="0"/>
              <a:t>Тимохина </a:t>
            </a:r>
            <a:r>
              <a:rPr lang="ru-RU" sz="1200" b="1" dirty="0"/>
              <a:t>Т. Л.  Гостиничный сервис : учебник для среднего профессионального образования / Т. Л. Тимохина. — </a:t>
            </a:r>
            <a:r>
              <a:rPr lang="ru-RU" sz="1200" b="1" dirty="0" smtClean="0"/>
              <a:t>2-е </a:t>
            </a:r>
            <a:r>
              <a:rPr lang="ru-RU" sz="1200" b="1" dirty="0"/>
              <a:t>изд., перераб. и доп. — Москва : Издательство Юрайт, </a:t>
            </a:r>
            <a:r>
              <a:rPr lang="ru-RU" sz="1200" b="1" dirty="0" smtClean="0"/>
              <a:t>2023.</a:t>
            </a:r>
            <a:r>
              <a:rPr lang="ru-RU" sz="1200" b="1" dirty="0"/>
              <a:t> — 297 с. — (Профессиональное образование</a:t>
            </a:r>
            <a:r>
              <a:rPr lang="ru-RU" sz="1200" b="1" dirty="0" smtClean="0"/>
              <a:t>).</a:t>
            </a:r>
          </a:p>
          <a:p>
            <a:pPr algn="just"/>
            <a:endParaRPr lang="ru-RU" sz="1200" b="1" dirty="0" smtClean="0"/>
          </a:p>
          <a:p>
            <a:pPr algn="just"/>
            <a:r>
              <a:rPr lang="ru-RU" sz="1200" dirty="0"/>
              <a:t>Курс 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 </a:t>
            </a:r>
            <a:endParaRPr lang="ru-RU" sz="1200" b="1" dirty="0" smtClean="0"/>
          </a:p>
          <a:p>
            <a:pPr algn="just"/>
            <a:endParaRPr lang="ru-RU" sz="1200" b="1" dirty="0"/>
          </a:p>
        </p:txBody>
      </p:sp>
      <p:sp>
        <p:nvSpPr>
          <p:cNvPr id="2" name="Прямоугольник 1"/>
          <p:cNvSpPr/>
          <p:nvPr/>
        </p:nvSpPr>
        <p:spPr>
          <a:xfrm>
            <a:off x="2374829" y="404664"/>
            <a:ext cx="6606480" cy="2123658"/>
          </a:xfrm>
          <a:prstGeom prst="rect">
            <a:avLst/>
          </a:prstGeom>
        </p:spPr>
        <p:txBody>
          <a:bodyPr wrap="square">
            <a:spAutoFit/>
          </a:bodyPr>
          <a:lstStyle/>
          <a:p>
            <a:pPr algn="just"/>
            <a:r>
              <a:rPr lang="ru-RU" sz="1200" b="1" dirty="0" smtClean="0"/>
              <a:t>Козлова—Зубкова </a:t>
            </a:r>
            <a:r>
              <a:rPr lang="ru-RU" sz="1200" b="1" dirty="0"/>
              <a:t>Н. А. Организация и осуществление приёма и размещения гостей  : учебник / Н. А. </a:t>
            </a:r>
            <a:r>
              <a:rPr lang="ru-RU" sz="1200" b="1" dirty="0" smtClean="0"/>
              <a:t>Козлова—Зубкова</a:t>
            </a:r>
            <a:r>
              <a:rPr lang="ru-RU" sz="1200" b="1" dirty="0"/>
              <a:t>. — Москва : КноРус, 2023. — 202 </a:t>
            </a:r>
            <a:r>
              <a:rPr lang="ru-RU" sz="1200" b="1" dirty="0" smtClean="0"/>
              <a:t>с </a:t>
            </a:r>
            <a:r>
              <a:rPr lang="ru-RU" sz="1200" b="1" dirty="0"/>
              <a:t>. — (Среднее профессиональное образование). </a:t>
            </a:r>
            <a:endParaRPr lang="ru-RU" sz="1200" b="1" dirty="0" smtClean="0"/>
          </a:p>
          <a:p>
            <a:pPr algn="just"/>
            <a:endParaRPr lang="ru-RU" sz="1200" b="1" dirty="0"/>
          </a:p>
          <a:p>
            <a:pPr algn="just"/>
            <a:r>
              <a:rPr lang="ru-RU" sz="1200" dirty="0"/>
              <a:t>Представлена информация, формирующая представление о легитимном подходе в процессе реализации целей и задач при организации комфортного и безопасного проживания гостей в отеле, порядке и условиях предоставления гостиничных услуг, предложены подходы в организации деятельности средств размещения, практические принципы работы службы приема и размещения, требования к содержанию и обслуживанию гостиничного хозяйства, стандарты обслуживания в ресторане при отеле.</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211213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631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52189" cy="306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260648"/>
            <a:ext cx="6678488" cy="2769989"/>
          </a:xfrm>
          <a:prstGeom prst="rect">
            <a:avLst/>
          </a:prstGeom>
        </p:spPr>
        <p:txBody>
          <a:bodyPr wrap="square">
            <a:spAutoFit/>
          </a:bodyPr>
          <a:lstStyle/>
          <a:p>
            <a:pPr algn="just"/>
            <a:r>
              <a:rPr lang="ru-RU" sz="1200" b="1" dirty="0"/>
              <a:t>Можаева Н. Г. Гостиничный сервис : учебник / Н.Г. Можаева, Г.В. Рыбачек. — </a:t>
            </a:r>
            <a:r>
              <a:rPr lang="ru-RU" sz="1200" b="1" dirty="0" smtClean="0"/>
              <a:t>2-е </a:t>
            </a:r>
            <a:r>
              <a:rPr lang="ru-RU" sz="1200" b="1" dirty="0"/>
              <a:t>изд., испр. — Москва : </a:t>
            </a:r>
            <a:r>
              <a:rPr lang="ru-RU" sz="1200" b="1" dirty="0" smtClean="0"/>
              <a:t>ИНФРА—М</a:t>
            </a:r>
            <a:r>
              <a:rPr lang="ru-RU" sz="1200" b="1" dirty="0"/>
              <a:t>, 2022. — 242 с. — (Среднее профессиональное образование). </a:t>
            </a:r>
          </a:p>
          <a:p>
            <a:endParaRPr lang="ru-RU" sz="1200" dirty="0"/>
          </a:p>
          <a:p>
            <a:pPr algn="just"/>
            <a:r>
              <a:rPr lang="ru-RU" sz="1200" dirty="0"/>
              <a:t>Рассмотрены практические вопросы, входящие в профессиональные модули: «Организация деятельности службы бронирования гостиничных услуг», «Организация деятельности службы приема, размещения и выписки гостей» и «Организация обслуживания гостей в процессе проживания». В приложениях 1—4 приведены требования к гостиницам, гостиничным номерам и к персоналу, а также квалификационные требования к работникам туристской индустрии.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образовательных учреждений среднего профессионального образования, обучающихся по специальности 43.02.11 «Гостиничный сервис».</a:t>
            </a:r>
          </a:p>
        </p:txBody>
      </p:sp>
      <p:sp>
        <p:nvSpPr>
          <p:cNvPr id="4" name="Прямоугольник 3"/>
          <p:cNvSpPr/>
          <p:nvPr/>
        </p:nvSpPr>
        <p:spPr>
          <a:xfrm>
            <a:off x="2286000" y="3645024"/>
            <a:ext cx="6606480" cy="2677656"/>
          </a:xfrm>
          <a:prstGeom prst="rect">
            <a:avLst/>
          </a:prstGeom>
        </p:spPr>
        <p:txBody>
          <a:bodyPr wrap="square">
            <a:spAutoFit/>
          </a:bodyPr>
          <a:lstStyle/>
          <a:p>
            <a:pPr algn="just"/>
            <a:r>
              <a:rPr lang="ru-RU" sz="1200" b="1" dirty="0"/>
              <a:t>Можаева Н. Г. Индустрия гостеприимства : практикум / Н. Г. Можаева, М. В. Камшечко. — Москва : ФОРУМ : ИНФРА </a:t>
            </a:r>
            <a:r>
              <a:rPr lang="ru-RU" sz="1200" b="1" dirty="0" smtClean="0"/>
              <a:t>— </a:t>
            </a:r>
            <a:r>
              <a:rPr lang="ru-RU" sz="1200" b="1" dirty="0"/>
              <a:t>М, 2022. — 120 с. — (Среднее профессиональное образование). </a:t>
            </a:r>
            <a:endParaRPr lang="ru-RU" sz="1200" b="1" dirty="0" smtClean="0"/>
          </a:p>
          <a:p>
            <a:endParaRPr lang="ru-RU" sz="1200" b="1" dirty="0" smtClean="0"/>
          </a:p>
          <a:p>
            <a:pPr algn="just"/>
            <a:r>
              <a:rPr lang="ru-RU" sz="1200" dirty="0"/>
              <a:t>Практикум предназначен для студентов </a:t>
            </a:r>
            <a:r>
              <a:rPr lang="ru-RU" sz="1200" dirty="0" smtClean="0"/>
              <a:t>, </a:t>
            </a:r>
            <a:r>
              <a:rPr lang="ru-RU" sz="1200" dirty="0"/>
              <a:t>обучающихся по специальностям «Сферы обслуживания»: 43.03.03 «Гостиничное дело», 43.03.01 «Сервис», 43.03.02 «Туризм» </a:t>
            </a:r>
            <a:r>
              <a:rPr lang="ru-RU" sz="1200" dirty="0" smtClean="0"/>
              <a:t> </a:t>
            </a:r>
            <a:r>
              <a:rPr lang="ru-RU" sz="1200" dirty="0"/>
              <a:t>Задания разработаны для проведения практических и семинарских занятий со студентами всех форм обучения. Материал подобран и структурирован в соответствии с Федеральным государственным образовательным стандартом высшего образования последнего поколения. Практикум может быть также использован в обучении студентов колледжей по специальностям среднего профессионального образования: 43.02.10 «Туризм», 43.02.11 «Гостиничный сервис» и слушателей центров и институтов дополнительного профессионального образования.</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71684"/>
            <a:ext cx="2059086" cy="312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843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4032" y="519397"/>
            <a:ext cx="6264696" cy="2123658"/>
          </a:xfrm>
          <a:prstGeom prst="rect">
            <a:avLst/>
          </a:prstGeom>
        </p:spPr>
        <p:txBody>
          <a:bodyPr wrap="square">
            <a:spAutoFit/>
          </a:bodyPr>
          <a:lstStyle/>
          <a:p>
            <a:pPr algn="just"/>
            <a:r>
              <a:rPr lang="ru-RU" sz="1200" b="1" dirty="0"/>
              <a:t>Фаустова Н. В.  Организация и специфика предоставления гостиничных услуг в гостиницах : учебное пособие для СПО / Н. В. Фаустова. — Москва : Издательство Юрайт, </a:t>
            </a:r>
            <a:r>
              <a:rPr lang="ru-RU" sz="1200" b="1" dirty="0" smtClean="0"/>
              <a:t>2023. </a:t>
            </a:r>
            <a:r>
              <a:rPr lang="ru-RU" sz="1200" b="1" dirty="0"/>
              <a:t>— 188 с. — (Профессиональное образование). </a:t>
            </a:r>
            <a:endParaRPr lang="ru-RU" sz="1200" b="1" dirty="0" smtClean="0"/>
          </a:p>
          <a:p>
            <a:pPr algn="just"/>
            <a:endParaRPr lang="ru-RU" sz="1200" b="1" dirty="0" smtClean="0"/>
          </a:p>
          <a:p>
            <a:pPr algn="just"/>
            <a:r>
              <a:rPr lang="ru-RU" sz="1200" dirty="0"/>
              <a:t>В курсе для СПО рассматриваются вопросы организации и специфики предоставления гостиничных услуг в гостиницах. Отражены такие важные аспекты, как нормативная документация, регламентирующая деятельность гостиниц, специфика деятельности службы приема и размещения, структура соподчинения работников и их должностные обязанности; основные и дополнительные услуги гостиницы; профессиональная этика и стандарты общения персонала с клиентами.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505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792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916832"/>
            <a:ext cx="6696744" cy="2308324"/>
          </a:xfrm>
          <a:prstGeom prst="rect">
            <a:avLst/>
          </a:prstGeom>
        </p:spPr>
        <p:txBody>
          <a:bodyPr wrap="square">
            <a:spAutoFit/>
          </a:bodyPr>
          <a:lstStyle/>
          <a:p>
            <a:r>
              <a:rPr lang="ru-RU" sz="4800" b="1" dirty="0" smtClean="0"/>
              <a:t>               </a:t>
            </a:r>
            <a:r>
              <a:rPr lang="ru-RU" sz="3200" b="1" dirty="0" smtClean="0"/>
              <a:t>ПМ.03 </a:t>
            </a:r>
          </a:p>
          <a:p>
            <a:pPr algn="ctr"/>
            <a:r>
              <a:rPr lang="ru-RU" sz="3200" b="1" dirty="0" smtClean="0"/>
              <a:t>ОРГАНИЗАЦИЯ </a:t>
            </a:r>
            <a:r>
              <a:rPr lang="ru-RU" sz="3200" b="1" dirty="0"/>
              <a:t>ОБСЛУЖИВАНИЯ ГОСТЕЙ В ПРОЦЕССЕ ПРОЖИВАНИЯ</a:t>
            </a:r>
          </a:p>
        </p:txBody>
      </p:sp>
    </p:spTree>
    <p:extLst>
      <p:ext uri="{BB962C8B-B14F-4D97-AF65-F5344CB8AC3E}">
        <p14:creationId xmlns:p14="http://schemas.microsoft.com/office/powerpoint/2010/main" val="1712018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92454" cy="2123658"/>
          </a:xfrm>
          <a:prstGeom prst="rect">
            <a:avLst/>
          </a:prstGeom>
        </p:spPr>
        <p:txBody>
          <a:bodyPr wrap="square">
            <a:spAutoFit/>
          </a:bodyPr>
          <a:lstStyle/>
          <a:p>
            <a:pPr algn="just"/>
            <a:r>
              <a:rPr lang="ru-RU" sz="1200" b="1" dirty="0"/>
              <a:t>Тимохина Т. Л.  Гостиничная индустрия : учебник для СПО / Т. Л. Тимохина. — Москва : Издательство Юрайт, </a:t>
            </a:r>
            <a:r>
              <a:rPr lang="ru-RU" sz="1200" b="1" dirty="0" smtClean="0"/>
              <a:t>2023. </a:t>
            </a:r>
            <a:r>
              <a:rPr lang="ru-RU" sz="1200" b="1" dirty="0"/>
              <a:t>— 300 с. — (Профессиональное образование). </a:t>
            </a:r>
            <a:endParaRPr lang="ru-RU" sz="1200" b="1" dirty="0" smtClean="0"/>
          </a:p>
          <a:p>
            <a:pPr algn="just"/>
            <a:endParaRPr lang="ru-RU" sz="1200" b="1" dirty="0" smtClean="0"/>
          </a:p>
          <a:p>
            <a:pPr algn="just"/>
            <a:r>
              <a:rPr lang="ru-RU" sz="1200" dirty="0"/>
              <a:t>В курсе рассматриваются актуальные вопросы теории и практики гостиничной деятельности. Раскрываются система классификации гостиниц, виды и особенности гостиничного продукта, основы </a:t>
            </a:r>
            <a:r>
              <a:rPr lang="ru-RU" sz="1200" dirty="0" smtClean="0"/>
              <a:t>производственно—технологической </a:t>
            </a:r>
            <a:r>
              <a:rPr lang="ru-RU" sz="1200" dirty="0"/>
              <a:t>деятельности средств размещения, стандарты обслуживания, квалификационные требования к персоналу, инновационные технологии в гостиницах. Особое внимание в курсе уделено технологии работы </a:t>
            </a:r>
            <a:r>
              <a:rPr lang="ru-RU" sz="1200" dirty="0" smtClean="0"/>
              <a:t>административно—хозяйственной </a:t>
            </a:r>
            <a:r>
              <a:rPr lang="ru-RU" sz="1200" dirty="0"/>
              <a:t>службы гостиницы.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4" y="-214188"/>
            <a:ext cx="2502024" cy="367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284984"/>
            <a:ext cx="2482974"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65050"/>
            <a:ext cx="6692454" cy="2862322"/>
          </a:xfrm>
          <a:prstGeom prst="rect">
            <a:avLst/>
          </a:prstGeom>
        </p:spPr>
        <p:txBody>
          <a:bodyPr wrap="square">
            <a:spAutoFit/>
          </a:bodyPr>
          <a:lstStyle/>
          <a:p>
            <a:pPr algn="just"/>
            <a:r>
              <a:rPr lang="ru-RU" sz="1200" b="1" dirty="0" smtClean="0"/>
              <a:t>Тимохина </a:t>
            </a:r>
            <a:r>
              <a:rPr lang="ru-RU" sz="1200" b="1" dirty="0"/>
              <a:t>Т. Л.  Гостиничный сервис : учебник для </a:t>
            </a:r>
            <a:r>
              <a:rPr lang="ru-RU" sz="1200" b="1" dirty="0" smtClean="0"/>
              <a:t>СПО</a:t>
            </a:r>
            <a:r>
              <a:rPr lang="ru-RU" sz="1200" b="1" dirty="0"/>
              <a:t> / Т. Л. Тимохина. — </a:t>
            </a:r>
            <a:r>
              <a:rPr lang="ru-RU" sz="1200" b="1" dirty="0" smtClean="0"/>
              <a:t>2-е </a:t>
            </a:r>
            <a:r>
              <a:rPr lang="ru-RU" sz="1200" b="1" dirty="0"/>
              <a:t>изд., перераб. и доп. — Москва : Издательство Юрайт, </a:t>
            </a:r>
            <a:r>
              <a:rPr lang="ru-RU" sz="1200" b="1" dirty="0" smtClean="0"/>
              <a:t>2023.</a:t>
            </a:r>
            <a:r>
              <a:rPr lang="ru-RU" sz="1200" b="1" dirty="0"/>
              <a:t> — 297 с. — (Профессиональное образование</a:t>
            </a:r>
            <a:r>
              <a:rPr lang="ru-RU" sz="1200" b="1" dirty="0" smtClean="0"/>
              <a:t>).</a:t>
            </a:r>
          </a:p>
          <a:p>
            <a:pPr algn="just"/>
            <a:endParaRPr lang="ru-RU" sz="1200" b="1" dirty="0" smtClean="0"/>
          </a:p>
          <a:p>
            <a:pPr algn="just"/>
            <a:r>
              <a:rPr lang="ru-RU" sz="1200" dirty="0"/>
              <a:t>Курс 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 </a:t>
            </a:r>
            <a:endParaRPr lang="ru-RU" sz="1200" b="1" dirty="0" smtClean="0"/>
          </a:p>
          <a:p>
            <a:pPr algn="just"/>
            <a:endParaRPr lang="ru-RU" sz="1200" b="1" dirty="0"/>
          </a:p>
        </p:txBody>
      </p:sp>
    </p:spTree>
    <p:extLst>
      <p:ext uri="{BB962C8B-B14F-4D97-AF65-F5344CB8AC3E}">
        <p14:creationId xmlns:p14="http://schemas.microsoft.com/office/powerpoint/2010/main" val="3708970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2263179" cy="360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789039"/>
            <a:ext cx="6604318" cy="2123658"/>
          </a:xfrm>
          <a:prstGeom prst="rect">
            <a:avLst/>
          </a:prstGeom>
        </p:spPr>
        <p:txBody>
          <a:bodyPr wrap="square">
            <a:spAutoFit/>
          </a:bodyPr>
          <a:lstStyle/>
          <a:p>
            <a:pPr algn="just"/>
            <a:r>
              <a:rPr lang="ru-RU" sz="1200" b="1" dirty="0"/>
              <a:t>Фаустова Н. В.  Организация и специфика предоставления гостиничных услуг в гостиницах : учебное пособие для СПО / Н. В. Фаустова. — Москва : Издательство Юрайт, </a:t>
            </a:r>
            <a:r>
              <a:rPr lang="ru-RU" sz="1200" b="1" dirty="0" smtClean="0"/>
              <a:t>2023. </a:t>
            </a:r>
            <a:r>
              <a:rPr lang="ru-RU" sz="1200" b="1" dirty="0"/>
              <a:t>— 188 с. — (Профессиональное образование). </a:t>
            </a:r>
            <a:endParaRPr lang="ru-RU" sz="1200" b="1" dirty="0" smtClean="0"/>
          </a:p>
          <a:p>
            <a:pPr algn="just"/>
            <a:endParaRPr lang="ru-RU" sz="1200" b="1" dirty="0" smtClean="0"/>
          </a:p>
          <a:p>
            <a:pPr algn="just"/>
            <a:r>
              <a:rPr lang="ru-RU" sz="1200" dirty="0"/>
              <a:t>В курсе для СПО рассматриваются вопросы организации и специфики предоставления гостиничных услуг в гостиницах. Отражены такие важные аспекты, как нормативная документация, регламентирующая деятельность гостиниц, специфика деятельности службы приема и размещения, структура соподчинения работников и их должностные обязанности; основные и дополнительные услуги гостиницы; профессиональная этика и стандарты общения персонала с клиентами.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16632"/>
            <a:ext cx="2016225" cy="313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59" y="620688"/>
            <a:ext cx="6529907" cy="1938992"/>
          </a:xfrm>
          <a:prstGeom prst="rect">
            <a:avLst/>
          </a:prstGeom>
        </p:spPr>
        <p:txBody>
          <a:bodyPr wrap="square">
            <a:spAutoFit/>
          </a:bodyPr>
          <a:lstStyle/>
          <a:p>
            <a:pPr algn="just"/>
            <a:r>
              <a:rPr lang="ru-RU" sz="1200" b="1" dirty="0"/>
              <a:t>Можаева Н. Г. Гостиничный сервис : учебник / Н.Г. Можаева, Г.В. Рыбачек. — </a:t>
            </a:r>
            <a:r>
              <a:rPr lang="ru-RU" sz="1200" b="1" dirty="0" smtClean="0"/>
              <a:t>2-е </a:t>
            </a:r>
            <a:r>
              <a:rPr lang="ru-RU" sz="1200" b="1" dirty="0"/>
              <a:t>изд., испр. — Москва : </a:t>
            </a:r>
            <a:r>
              <a:rPr lang="ru-RU" sz="1200" b="1" dirty="0" smtClean="0"/>
              <a:t>ИНФРА—М</a:t>
            </a:r>
            <a:r>
              <a:rPr lang="ru-RU" sz="1200" b="1" dirty="0"/>
              <a:t>, 2022. — 242 с. — (Среднее профессиональное образование). </a:t>
            </a:r>
          </a:p>
          <a:p>
            <a:endParaRPr lang="ru-RU" sz="1200" dirty="0"/>
          </a:p>
          <a:p>
            <a:pPr algn="just"/>
            <a:r>
              <a:rPr lang="ru-RU" sz="1200" dirty="0"/>
              <a:t>Рассмотрены практические вопросы, входящие в профессиональные модули: «Организация деятельности службы бронирования гостиничных услуг», «Организация деятельности службы приема, размещения и выписки гостей» и «Организация обслуживания гостей в процессе проживания». В приложениях 1—4 приведены требования к гостиницам, гостиничным номерам и к персоналу, а также квалификационные требования к работникам туристской индустрии. </a:t>
            </a:r>
          </a:p>
        </p:txBody>
      </p:sp>
    </p:spTree>
    <p:extLst>
      <p:ext uri="{BB962C8B-B14F-4D97-AF65-F5344CB8AC3E}">
        <p14:creationId xmlns:p14="http://schemas.microsoft.com/office/powerpoint/2010/main" val="206582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5995" y="494005"/>
            <a:ext cx="6606480" cy="2123658"/>
          </a:xfrm>
          <a:prstGeom prst="rect">
            <a:avLst/>
          </a:prstGeom>
        </p:spPr>
        <p:txBody>
          <a:bodyPr wrap="square">
            <a:spAutoFit/>
          </a:bodyPr>
          <a:lstStyle/>
          <a:p>
            <a:pPr algn="just"/>
            <a:r>
              <a:rPr lang="ru-RU" sz="1200" b="1" dirty="0"/>
              <a:t>Семеркова Л. Н. Технология и организация гостиничных услуг : учебник /Л. Н. Семеркова, В. А. Белякова, Т. И. Шерстобитова и др. – Москва : НИЦ ИНФРА </a:t>
            </a:r>
            <a:r>
              <a:rPr lang="ru-RU" sz="1200" b="1" dirty="0" smtClean="0"/>
              <a:t>— </a:t>
            </a:r>
            <a:r>
              <a:rPr lang="ru-RU" sz="1200" b="1" dirty="0"/>
              <a:t>М, 2022. </a:t>
            </a:r>
            <a:r>
              <a:rPr lang="ru-RU" sz="1200" b="1" dirty="0" smtClean="0"/>
              <a:t>— </a:t>
            </a:r>
            <a:r>
              <a:rPr lang="ru-RU" sz="1200" b="1" dirty="0"/>
              <a:t>320 с</a:t>
            </a:r>
            <a:r>
              <a:rPr lang="ru-RU" sz="1200" b="1" dirty="0" smtClean="0"/>
              <a:t>.</a:t>
            </a:r>
          </a:p>
          <a:p>
            <a:pPr algn="just"/>
            <a:endParaRPr lang="ru-RU" sz="1200" b="1" dirty="0" smtClean="0"/>
          </a:p>
          <a:p>
            <a:pPr algn="just"/>
            <a:r>
              <a:rPr lang="ru-RU" sz="1200" dirty="0"/>
              <a:t>В представленном учебнике в соответствии с требованиями действующего образовательного стандарта рассматриваются вопросы, связанные с технологией и организацией гостиничных услуг в современных условиях. В учебнике раскрываются история развития и современное состояние гостиничной индустрии, характеристика гостиничных услуг и их структура, организация и управление гостиничным предприятием, а также конкретные технологии, используемые при обслуживании гостей.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2824" y="3785485"/>
            <a:ext cx="6606480" cy="2492990"/>
          </a:xfrm>
          <a:prstGeom prst="rect">
            <a:avLst/>
          </a:prstGeom>
        </p:spPr>
        <p:txBody>
          <a:bodyPr wrap="square">
            <a:spAutoFit/>
          </a:bodyPr>
          <a:lstStyle/>
          <a:p>
            <a:pPr algn="just"/>
            <a:r>
              <a:rPr lang="ru-RU" sz="1200" b="1" dirty="0"/>
              <a:t>Можаева Н. Г. Индустрия гостеприимства : практикум / Н. Г. Можаева, М. В. Камшечко. — Москва : ФОРУМ : ИНФРА </a:t>
            </a:r>
            <a:r>
              <a:rPr lang="ru-RU" sz="1200" b="1" dirty="0" smtClean="0"/>
              <a:t>— </a:t>
            </a:r>
            <a:r>
              <a:rPr lang="ru-RU" sz="1200" b="1" dirty="0"/>
              <a:t>М, 2022. — 120 с. — (Среднее профессиональное образование). </a:t>
            </a:r>
            <a:endParaRPr lang="ru-RU" sz="1200" b="1" dirty="0" smtClean="0"/>
          </a:p>
          <a:p>
            <a:pPr algn="just"/>
            <a:endParaRPr lang="ru-RU" sz="1200" b="1" dirty="0" smtClean="0"/>
          </a:p>
          <a:p>
            <a:pPr algn="just"/>
            <a:r>
              <a:rPr lang="ru-RU" sz="1200" dirty="0"/>
              <a:t>Практикум предназначен для студентов </a:t>
            </a:r>
            <a:r>
              <a:rPr lang="ru-RU" sz="1200" dirty="0" smtClean="0"/>
              <a:t>, </a:t>
            </a:r>
            <a:r>
              <a:rPr lang="ru-RU" sz="1200" dirty="0"/>
              <a:t>обучающихся по специальностям «Сферы обслуживания»: 43.03.03 «Гостиничное дело», 43.03.01 «Сервис», 43.03.02 «Туризм» </a:t>
            </a:r>
            <a:r>
              <a:rPr lang="ru-RU" sz="1200" dirty="0" smtClean="0"/>
              <a:t> </a:t>
            </a:r>
            <a:r>
              <a:rPr lang="ru-RU" sz="1200" dirty="0"/>
              <a:t>Задания разработаны для проведения практических и семинарских занятий со студентами всех форм обучения. Материал подобран и структурирован в соответствии с Федеральным государственным образовательным стандартом высшего образования последнего поколения. Практикум может быть также использован в обучении студентов колледжей по специальностям среднего профессионального образования: 43.02.10 «Туризм», 43.02.11 «Гостиничный сервис</a:t>
            </a:r>
            <a:r>
              <a:rPr lang="ru-RU" sz="1200" dirty="0" smtClean="0"/>
              <a:t>».</a:t>
            </a:r>
            <a:endParaRPr lang="ru-RU" sz="1200" dirty="0"/>
          </a:p>
        </p:txBody>
      </p:sp>
      <p:pic>
        <p:nvPicPr>
          <p:cNvPr id="1026" name="Picture 2" descr="https://znanium.com/cover/1843/1843557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01622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1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308324"/>
          </a:xfrm>
          <a:prstGeom prst="rect">
            <a:avLst/>
          </a:prstGeom>
        </p:spPr>
        <p:txBody>
          <a:bodyPr wrap="square">
            <a:spAutoFit/>
          </a:bodyPr>
          <a:lstStyle/>
          <a:p>
            <a:r>
              <a:rPr lang="ru-RU" sz="1200" b="1" dirty="0"/>
              <a:t>Джум Т. А. Организация гостиничного хозяйства: учебное пособие / Т. А. Джум. – Москва : Инфра </a:t>
            </a:r>
            <a:r>
              <a:rPr lang="ru-RU" sz="1200" b="1" dirty="0" smtClean="0"/>
              <a:t>— </a:t>
            </a:r>
            <a:r>
              <a:rPr lang="ru-RU" sz="1200" b="1" dirty="0"/>
              <a:t>М, 2022. – 400 с. </a:t>
            </a:r>
            <a:endParaRPr lang="ru-RU" sz="1200" b="1" dirty="0" smtClean="0"/>
          </a:p>
          <a:p>
            <a:endParaRPr lang="ru-RU" sz="1200" b="1" dirty="0" smtClean="0"/>
          </a:p>
          <a:p>
            <a:pPr algn="just"/>
            <a:r>
              <a:rPr lang="ru-RU" sz="1200" dirty="0"/>
              <a:t>В учебном пособии всесторонне освещены теоретические и практические аспекты организации работы предприятий индустрии гостеприимства. Рассмотрены особенности функционирования основных служб гостиниц. Особое внимание обращено на финансовый, инновационный и антикризисный менеджмент, управление качеством в этой сфере как важные рычаги, способствующие достижению финансового равновесия и устойчивого развития предприятий. Для студентов и аспирантов, изучающих теорию и практику управления предприятиями индустрии гостеприимства. Будет полезно специалистам и руководителям этих предприятий и организаций.</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53410" cy="302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35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420888"/>
            <a:ext cx="6912768" cy="1569660"/>
          </a:xfrm>
          <a:prstGeom prst="rect">
            <a:avLst/>
          </a:prstGeom>
        </p:spPr>
        <p:txBody>
          <a:bodyPr wrap="square">
            <a:spAutoFit/>
          </a:bodyPr>
          <a:lstStyle/>
          <a:p>
            <a:pPr algn="ctr"/>
            <a:r>
              <a:rPr lang="ru-RU" sz="3200" b="1" dirty="0"/>
              <a:t>ПМ.04 </a:t>
            </a:r>
            <a:endParaRPr lang="ru-RU" sz="3200" b="1" dirty="0" smtClean="0"/>
          </a:p>
          <a:p>
            <a:pPr algn="ctr"/>
            <a:r>
              <a:rPr lang="ru-RU" sz="3200" b="1" dirty="0" smtClean="0"/>
              <a:t>ПРОДАЖИ </a:t>
            </a:r>
            <a:r>
              <a:rPr lang="ru-RU" sz="3200" b="1" dirty="0"/>
              <a:t>ГОСТИНИЧНОГО ПРОДУКТА</a:t>
            </a:r>
          </a:p>
        </p:txBody>
      </p:sp>
    </p:spTree>
    <p:extLst>
      <p:ext uri="{BB962C8B-B14F-4D97-AF65-F5344CB8AC3E}">
        <p14:creationId xmlns:p14="http://schemas.microsoft.com/office/powerpoint/2010/main" val="1825944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4" y="193030"/>
            <a:ext cx="6408713" cy="2492990"/>
          </a:xfrm>
          <a:prstGeom prst="rect">
            <a:avLst/>
          </a:prstGeom>
        </p:spPr>
        <p:txBody>
          <a:bodyPr wrap="square">
            <a:spAutoFit/>
          </a:bodyPr>
          <a:lstStyle/>
          <a:p>
            <a:r>
              <a:rPr lang="ru-RU" sz="1200" b="1" dirty="0"/>
              <a:t>Мазилкина Е. И. Организация продаж гостиничного продукта : учебное пособие/ Е. И. Мазилкина. – Москва : Альфа – М : НИЦ ИНФРА </a:t>
            </a:r>
            <a:r>
              <a:rPr lang="ru-RU" sz="1200" b="1" dirty="0" smtClean="0"/>
              <a:t>— </a:t>
            </a:r>
            <a:r>
              <a:rPr lang="ru-RU" sz="1200" b="1" dirty="0"/>
              <a:t>М, 2022. </a:t>
            </a:r>
            <a:r>
              <a:rPr lang="ru-RU" sz="1200" b="1" dirty="0" smtClean="0"/>
              <a:t>— </a:t>
            </a:r>
            <a:r>
              <a:rPr lang="ru-RU" sz="1200" b="1" dirty="0"/>
              <a:t>207 с. — (Среднее профессиональное образование</a:t>
            </a:r>
            <a:r>
              <a:rPr lang="ru-RU" sz="1200" b="1" dirty="0" smtClean="0"/>
              <a:t>).</a:t>
            </a:r>
          </a:p>
          <a:p>
            <a:endParaRPr lang="ru-RU" sz="1200" b="1" dirty="0" smtClean="0"/>
          </a:p>
          <a:p>
            <a:pPr algn="just"/>
            <a:r>
              <a:rPr lang="ru-RU" sz="1200" dirty="0" smtClean="0"/>
              <a:t>В </a:t>
            </a:r>
            <a:r>
              <a:rPr lang="ru-RU" sz="1200" dirty="0"/>
              <a:t>учебном пособии рассматриваются гостиничный продукт и процесс организации его продаж, освещаются особенности потребительского поведения, сегментации рынка, конкуренции и конкурентоспособности предприятий сферы гостиничных услуг, сбытовая, рекламная и ценовая политика, а также политика продвижения услуг. Пособие подготовлено в соответствии с Федеральным государственным образовательным стандартом среднего профессионального образования последнего поколения и предназначено для студентов, обучающихся по специальности 43.02.11 «Гостиничный сервис», а также работников сферы гостиничных услуг.</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93030"/>
            <a:ext cx="2183482" cy="309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55776" y="3523660"/>
            <a:ext cx="6408712" cy="2862322"/>
          </a:xfrm>
          <a:prstGeom prst="rect">
            <a:avLst/>
          </a:prstGeom>
        </p:spPr>
        <p:txBody>
          <a:bodyPr wrap="square">
            <a:spAutoFit/>
          </a:bodyPr>
          <a:lstStyle/>
          <a:p>
            <a:pPr lvl="0"/>
            <a:r>
              <a:rPr lang="ru-RU" sz="1200" b="1" dirty="0"/>
              <a:t>Организация бронирования и продаж гостиничного продукта : учебное пособие / К.С. Горяинов, Е.Ю. Никольская, И.Н. Суворова [и др.] ; под ред. О.В. Пасько. — Москва : КноРус, </a:t>
            </a:r>
            <a:r>
              <a:rPr lang="ru-RU" sz="1200" b="1" dirty="0" smtClean="0"/>
              <a:t>2022. </a:t>
            </a:r>
            <a:r>
              <a:rPr lang="ru-RU" sz="1200" b="1" dirty="0"/>
              <a:t>— 187 с. </a:t>
            </a:r>
            <a:r>
              <a:rPr lang="ru-RU" sz="1200" b="1" dirty="0">
                <a:solidFill>
                  <a:prstClr val="white"/>
                </a:solidFill>
              </a:rPr>
              <a:t>— (Среднее профессиональное образование</a:t>
            </a:r>
            <a:r>
              <a:rPr lang="ru-RU" sz="1200" b="1" dirty="0" smtClean="0">
                <a:solidFill>
                  <a:prstClr val="white"/>
                </a:solidFill>
              </a:rPr>
              <a:t>).</a:t>
            </a:r>
            <a:endParaRPr lang="ru-RU" sz="1200" b="1" dirty="0" smtClean="0"/>
          </a:p>
          <a:p>
            <a:endParaRPr lang="ru-RU" sz="1200" b="1" dirty="0" smtClean="0"/>
          </a:p>
          <a:p>
            <a:pPr algn="just"/>
            <a:r>
              <a:rPr lang="ru-RU" sz="1200" dirty="0"/>
              <a:t>Приводится теоретическая база, составляющая основу организации продаж гостиничного продукта, а именно: конкурентные и ассортиментные стратегии, методы ценообразования, каналы бронирования и продаж в гостиничном бизнесе, традиционные и инновационные инструменты продвижения гостиничных услуг. Содержит практическое руководство и элементы техники прямых продаж, факторы проведения успешной презентации гостиничных услуг, составления коммерческого предложения и психологической типологии клиентов. Каждый раздел сопровождается актуальными статистическими данными, примерами и кейсами из практики ведения гостиничного бизнеса, практическими заданиями, тестами и вопросами для самоконтроля</a:t>
            </a:r>
            <a:r>
              <a:rPr lang="ru-RU" sz="1200" dirty="0" smtClean="0"/>
              <a:t>.</a:t>
            </a:r>
            <a:endParaRPr lang="ru-RU" sz="1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511580"/>
            <a:ext cx="218348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17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552728" cy="2308324"/>
          </a:xfrm>
          <a:prstGeom prst="rect">
            <a:avLst/>
          </a:prstGeom>
        </p:spPr>
        <p:txBody>
          <a:bodyPr wrap="square">
            <a:spAutoFit/>
          </a:bodyPr>
          <a:lstStyle/>
          <a:p>
            <a:pPr algn="just"/>
            <a:r>
              <a:rPr lang="ru-RU" sz="1200" b="1" dirty="0"/>
              <a:t>Зайцева Н. А. Менеджмент в сервисе и туризме : учебное пособие / Н. А. Зайцева. — </a:t>
            </a:r>
            <a:r>
              <a:rPr lang="ru-RU" sz="1200" b="1" dirty="0" smtClean="0"/>
              <a:t>3—е </a:t>
            </a:r>
            <a:r>
              <a:rPr lang="ru-RU" sz="1200" b="1" dirty="0"/>
              <a:t>изд., доп. — Москва : ФОРУМ : ИНФРА </a:t>
            </a:r>
            <a:r>
              <a:rPr lang="ru-RU" sz="1200" b="1" dirty="0" smtClean="0"/>
              <a:t>— </a:t>
            </a:r>
            <a:r>
              <a:rPr lang="ru-RU" sz="1200" b="1" dirty="0"/>
              <a:t>М, </a:t>
            </a:r>
            <a:r>
              <a:rPr lang="ru-RU" sz="1200" b="1" dirty="0" smtClean="0"/>
              <a:t>2023. </a:t>
            </a:r>
            <a:r>
              <a:rPr lang="ru-RU" sz="1200" b="1" dirty="0"/>
              <a:t>— 366 с. — (Среднее профессиональное образование). </a:t>
            </a:r>
            <a:endParaRPr lang="ru-RU" sz="1200" b="1" dirty="0" smtClean="0"/>
          </a:p>
          <a:p>
            <a:pPr algn="just"/>
            <a:endParaRPr lang="ru-RU" sz="1200" b="1" dirty="0" smtClean="0"/>
          </a:p>
          <a:p>
            <a:pPr algn="just"/>
            <a:r>
              <a:rPr lang="ru-RU" sz="1200" dirty="0"/>
              <a:t>В учебном пособии описаны функции менеджмента, его особенности в сервисе и туризме, представлен зарубежный опыт управления предприятиями сервиса и туризма. Весь материал пособия рассматривается на примере конкретных фирм и гостиничных комплексов, описываются их характерные черты и особенности деятельности, организационные структуры управления с подробным описанием должностных обязанностей всех сотрудников предприятий туризма и гостиничного бизнеса. Для закрепления материала по каждой теме приведены конкретные ситуации, задания и тесты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97700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284985"/>
            <a:ext cx="6552728" cy="2862322"/>
          </a:xfrm>
          <a:prstGeom prst="rect">
            <a:avLst/>
          </a:prstGeom>
        </p:spPr>
        <p:txBody>
          <a:bodyPr wrap="square">
            <a:spAutoFit/>
          </a:bodyPr>
          <a:lstStyle/>
          <a:p>
            <a:r>
              <a:rPr lang="ru-RU" sz="1200" b="1" dirty="0"/>
              <a:t>Астахова Н. И. Менеджмент : учебник для СПО / Н. И. Астахова, Г. И. Москвитин ; под общ. ред. Н. И. Астаховой, Г. И. Москвитина. — Москва : Издательство Юрайт, </a:t>
            </a:r>
            <a:r>
              <a:rPr lang="ru-RU" sz="1200" b="1" dirty="0" smtClean="0"/>
              <a:t>2023. </a:t>
            </a:r>
            <a:r>
              <a:rPr lang="ru-RU" sz="1200" b="1" dirty="0"/>
              <a:t>— 422 с. — (Профессиональное образование</a:t>
            </a:r>
            <a:r>
              <a:rPr lang="ru-RU" sz="1200" b="1" dirty="0" smtClean="0"/>
              <a:t>).</a:t>
            </a:r>
          </a:p>
          <a:p>
            <a:endParaRPr lang="ru-RU" sz="1200" b="1" dirty="0" smtClean="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37768"/>
            <a:ext cx="2498195"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692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332656"/>
            <a:ext cx="6480720" cy="3231654"/>
          </a:xfrm>
          <a:prstGeom prst="rect">
            <a:avLst/>
          </a:prstGeom>
        </p:spPr>
        <p:txBody>
          <a:bodyPr wrap="square">
            <a:spAutoFit/>
          </a:bodyPr>
          <a:lstStyle/>
          <a:p>
            <a:r>
              <a:rPr lang="ru-RU" sz="1200" b="1" dirty="0"/>
              <a:t>Баумгартен Л. В.  Основы маркетинга гостиничных услуг : учебник для СПО / Л. В. Баумгартен. — Москва : Издательство Юрайт, </a:t>
            </a:r>
            <a:r>
              <a:rPr lang="ru-RU" sz="1200" b="1" dirty="0" smtClean="0"/>
              <a:t>2023. </a:t>
            </a:r>
            <a:r>
              <a:rPr lang="ru-RU" sz="1200" b="1" dirty="0"/>
              <a:t>— 338 с. — (Профессиональное образование). </a:t>
            </a:r>
            <a:endParaRPr lang="ru-RU" sz="1200" b="1" dirty="0" smtClean="0"/>
          </a:p>
          <a:p>
            <a:endParaRPr lang="ru-RU" sz="1200" b="1" dirty="0" smtClean="0"/>
          </a:p>
          <a:p>
            <a:pPr algn="just"/>
            <a:r>
              <a:rPr lang="ru-RU" sz="1200" dirty="0"/>
              <a:t>В учебнике рассмотрены теоретические, методические и практические вопросы маркетинга гостиничного предприятия. Освещены сущность, содержание и роль современного маркетинга в процессе управления деятельностью гостиничного предприятия. Рассмотрен рынок гостиничных услуг и его компоненты; приведена система маркетинговых исследований и маркетинговой информации. Особое внимание уделено организации и управлению маркетинговой деятельностью гостиничного предприятия, гостиничному продукту, сущности и особенности проектирования и формирования продуктовой стратегии. Раскрыты вопросы ценообразования в гостиничном маркетинге. Изложены роль маркетинговых коммуникаций и особенности формирования коммуникационной политики гостиничных предприятий, а также роль международного маркетинга в гостиничном бизнесе.</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 y="-39455"/>
            <a:ext cx="2196850"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59" y="3933055"/>
            <a:ext cx="6573679" cy="2492990"/>
          </a:xfrm>
          <a:prstGeom prst="rect">
            <a:avLst/>
          </a:prstGeom>
        </p:spPr>
        <p:txBody>
          <a:bodyPr wrap="square">
            <a:spAutoFit/>
          </a:bodyPr>
          <a:lstStyle/>
          <a:p>
            <a:r>
              <a:rPr lang="ru-RU" sz="1200" b="1" dirty="0"/>
              <a:t>Морозова Н. С.  Менеджмент, маркетинг и реклама гостиничного предприятия : учебник для СПО / Н. С. Морозова, М. А. Морозов. — </a:t>
            </a:r>
            <a:r>
              <a:rPr lang="ru-RU" sz="1200" b="1" dirty="0" smtClean="0"/>
              <a:t>6—е </a:t>
            </a:r>
            <a:r>
              <a:rPr lang="ru-RU" sz="1200" b="1" dirty="0"/>
              <a:t>изд., перераб. и доп. — Москва : Издательство Юрайт, 2022. — 192 с. — (Профессиональное образование). </a:t>
            </a:r>
            <a:endParaRPr lang="ru-RU" sz="1200" b="1" dirty="0" smtClean="0"/>
          </a:p>
          <a:p>
            <a:endParaRPr lang="ru-RU" sz="1200" b="1" dirty="0" smtClean="0"/>
          </a:p>
          <a:p>
            <a:pPr algn="just"/>
            <a:r>
              <a:rPr lang="ru-RU" sz="1200" dirty="0"/>
              <a:t>В учебнике рассмотрены принципы организации рекламной деятельности на предприятиях туризма и сервиса, средства распространения рекламной информации и методы их выбора, взаимосвязь маркетинговой и рекламной стратегии, функции рекламных агентств, выставочная деятельность предприятий туристской индустрии. Подробно освещены туристские и сервисные продукты, большое внимание уделяется вопросам организации и планирования рекламной кампании и разработки рекламного бюджета. Рассмотрены основы медиапланирования рекламы.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9" y="3284984"/>
            <a:ext cx="25202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517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09569" y="18182"/>
            <a:ext cx="6454920" cy="3046988"/>
          </a:xfrm>
          <a:prstGeom prst="rect">
            <a:avLst/>
          </a:prstGeom>
        </p:spPr>
        <p:txBody>
          <a:bodyPr wrap="square">
            <a:spAutoFit/>
          </a:bodyPr>
          <a:lstStyle/>
          <a:p>
            <a:endParaRPr lang="ru-RU" sz="1200" b="1" dirty="0" smtClean="0"/>
          </a:p>
          <a:p>
            <a:pPr algn="just"/>
            <a:r>
              <a:rPr lang="ru-RU" sz="1200" b="1" dirty="0" smtClean="0"/>
              <a:t>Морозова </a:t>
            </a:r>
            <a:r>
              <a:rPr lang="ru-RU" sz="1200" b="1" dirty="0"/>
              <a:t>Н. Б. Предпринимательская деятельность в сфере гостиничного бизнеса : учебник / Н. Б. Морозова, И. Н. Николаева, С. А. Саманова. — Москва : Издательский центр «Академия», 2019. — 176 с. — (Среднее профессиональное образование). </a:t>
            </a:r>
            <a:endParaRPr lang="ru-RU" sz="1200" b="1" dirty="0" smtClean="0"/>
          </a:p>
          <a:p>
            <a:endParaRPr lang="ru-RU" sz="1200" b="1" dirty="0" smtClean="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специальности «Гостиничное дело» (из списка </a:t>
            </a:r>
            <a:r>
              <a:rPr lang="ru-RU" sz="1200" dirty="0" smtClean="0"/>
              <a:t>ТОП—50</a:t>
            </a:r>
            <a:r>
              <a:rPr lang="ru-RU" sz="1200" dirty="0"/>
              <a:t>). Учебное издание предназначено для изучения общепрофессиональной дисциплины «Предпринимательская деятельность в сфере гостиничного бизнеса».</a:t>
            </a:r>
          </a:p>
          <a:p>
            <a:pPr algn="just"/>
            <a:r>
              <a:rPr lang="ru-RU" sz="1200" dirty="0"/>
              <a:t>      Рассмотрены содержание предпринимательской деятельности, сущность предпринимательской идеи и методы ее генерирования, приведен порядок действий при создании собственного дела, подробно описана технология </a:t>
            </a:r>
            <a:r>
              <a:rPr lang="ru-RU" sz="1200" dirty="0" smtClean="0"/>
              <a:t>бизнес—планирования.</a:t>
            </a:r>
            <a:endParaRPr lang="ru-RU" sz="12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13265" y="3611163"/>
            <a:ext cx="6451224" cy="2492990"/>
          </a:xfrm>
          <a:prstGeom prst="rect">
            <a:avLst/>
          </a:prstGeom>
        </p:spPr>
        <p:txBody>
          <a:bodyPr wrap="square">
            <a:spAutoFit/>
          </a:bodyPr>
          <a:lstStyle/>
          <a:p>
            <a:pPr algn="just"/>
            <a:r>
              <a:rPr lang="ru-RU" sz="1200" b="1" dirty="0"/>
              <a:t>Скобкин С. С.  Основы маркетинга гостиничных услуг : учебник для СПО / С. С. Скобкин. — </a:t>
            </a:r>
            <a:r>
              <a:rPr lang="ru-RU" sz="1200" b="1" dirty="0" smtClean="0"/>
              <a:t>2-е </a:t>
            </a:r>
            <a:r>
              <a:rPr lang="ru-RU" sz="1200" b="1" dirty="0"/>
              <a:t>изд., испр. и доп. — Москва : Издательство Юрайт, </a:t>
            </a:r>
            <a:r>
              <a:rPr lang="ru-RU" sz="1200" b="1" dirty="0" smtClean="0"/>
              <a:t>2023. </a:t>
            </a:r>
            <a:r>
              <a:rPr lang="ru-RU" sz="1200" b="1" dirty="0"/>
              <a:t>— 197 с. — (Профессиональное образование</a:t>
            </a:r>
            <a:r>
              <a:rPr lang="ru-RU" sz="1200" b="1" dirty="0" smtClean="0"/>
              <a:t>).</a:t>
            </a:r>
          </a:p>
          <a:p>
            <a:endParaRPr lang="ru-RU" sz="1200" b="1" dirty="0" smtClean="0"/>
          </a:p>
          <a:p>
            <a:pPr algn="just"/>
            <a:r>
              <a:rPr lang="ru-RU" sz="1200" dirty="0"/>
              <a:t>В курсе изложены теоретические основы маркетинга гостиничного предприятия. Рассматриваются важнейшие вопросы дисциплины: туристский продукт, привлечение клиентуры на основе структурного подхода к маркетингу, маркетинг и конкурентоспособность, повышение эффективности продаж. Курс поможет проанализировать изменения, происходящие на российском и международном рынках гостиничных услуг, приобрести навыки и знания, необходимые для такой оценки, для анализа клиентской базы, досконального и всестороннего изучения компонентов гостиничного продукта и разработки стратегий, нацеленных на обеспечение эффективного результата маркетинга.</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0" y="3049330"/>
            <a:ext cx="2323449" cy="380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180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700808"/>
            <a:ext cx="7272808" cy="2554545"/>
          </a:xfrm>
          <a:prstGeom prst="rect">
            <a:avLst/>
          </a:prstGeom>
        </p:spPr>
        <p:txBody>
          <a:bodyPr wrap="square">
            <a:spAutoFit/>
          </a:bodyPr>
          <a:lstStyle/>
          <a:p>
            <a:pPr algn="ctr"/>
            <a:r>
              <a:rPr lang="ru-RU" sz="3200" b="1" dirty="0"/>
              <a:t>ПМ.05 </a:t>
            </a:r>
            <a:endParaRPr lang="ru-RU" sz="3200" b="1" dirty="0" smtClean="0"/>
          </a:p>
          <a:p>
            <a:pPr algn="ctr"/>
            <a:r>
              <a:rPr lang="ru-RU" sz="3200" b="1" dirty="0" smtClean="0"/>
              <a:t>ВЫПОЛНЕНИЕ </a:t>
            </a:r>
            <a:r>
              <a:rPr lang="ru-RU" sz="3200" b="1" dirty="0"/>
              <a:t>РАБОТ ПО ОДНОЙ ИЛИ НЕСКОЛЬКИМ ПРОФЕССИЯМ РАБОЧИХ, ДОЛЖНОСТЯМ СЛУЖАЩИХ</a:t>
            </a:r>
          </a:p>
        </p:txBody>
      </p:sp>
    </p:spTree>
    <p:extLst>
      <p:ext uri="{BB962C8B-B14F-4D97-AF65-F5344CB8AC3E}">
        <p14:creationId xmlns:p14="http://schemas.microsoft.com/office/powerpoint/2010/main" val="707992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92454" cy="2862322"/>
          </a:xfrm>
          <a:prstGeom prst="rect">
            <a:avLst/>
          </a:prstGeom>
        </p:spPr>
        <p:txBody>
          <a:bodyPr wrap="square">
            <a:spAutoFit/>
          </a:bodyPr>
          <a:lstStyle/>
          <a:p>
            <a:pPr algn="just"/>
            <a:r>
              <a:rPr lang="ru-RU" sz="1200" b="1" dirty="0"/>
              <a:t>Николенко П. Г.  Гостиничная индустрия : учебник и практикум для СПО / П. Г. Николенко, Е. А. Шамин, Ю. С. Клюева. — Москва : Издательство Юрайт, </a:t>
            </a:r>
            <a:r>
              <a:rPr lang="ru-RU" sz="1200" b="1" dirty="0" smtClean="0"/>
              <a:t>2023. </a:t>
            </a:r>
            <a:r>
              <a:rPr lang="ru-RU" sz="1200" b="1" dirty="0"/>
              <a:t>— 449 с. — (Профессиональное образование). </a:t>
            </a:r>
            <a:endParaRPr lang="ru-RU" sz="1200" b="1" dirty="0" smtClean="0"/>
          </a:p>
          <a:p>
            <a:pPr algn="just"/>
            <a:endParaRPr lang="ru-RU" sz="1200" b="1" dirty="0" smtClean="0"/>
          </a:p>
          <a:p>
            <a:pPr algn="just"/>
            <a:r>
              <a:rPr lang="ru-RU" sz="1200" dirty="0" smtClean="0"/>
              <a:t>Курс </a:t>
            </a:r>
            <a:r>
              <a:rPr lang="ru-RU" sz="1200" dirty="0"/>
              <a:t>составлен на основе источниковедческого анализа литературы по организации гостиничного дела, материалов периодической печати, монографий, авторефератов. Студентам предложены подробные теоретические сведения и видео по темам дисциплины, обозначены вопросы для обсуждения. Тематика вопросов для обсуждения нацеливает обучающихся на активизацию мыслительной деятельности, самостоятельную работу, осознанное отношение к организации гостиничного дела.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средних специальных учебных заведений экономического профиля, преподавателей, а также сотрудников </a:t>
            </a:r>
            <a:r>
              <a:rPr lang="ru-RU" sz="1200" dirty="0" smtClean="0"/>
              <a:t>гостинично—ресторанных </a:t>
            </a:r>
            <a:r>
              <a:rPr lang="ru-RU" sz="1200" dirty="0"/>
              <a:t>комплексов.</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2266950" cy="365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429000"/>
            <a:ext cx="248297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86000" y="3861822"/>
            <a:ext cx="6692454" cy="2677656"/>
          </a:xfrm>
          <a:prstGeom prst="rect">
            <a:avLst/>
          </a:prstGeom>
        </p:spPr>
        <p:txBody>
          <a:bodyPr wrap="square">
            <a:spAutoFit/>
          </a:bodyPr>
          <a:lstStyle/>
          <a:p>
            <a:pPr algn="just"/>
            <a:r>
              <a:rPr lang="ru-RU" sz="1200" b="1" dirty="0" smtClean="0"/>
              <a:t>Тимохина </a:t>
            </a:r>
            <a:r>
              <a:rPr lang="ru-RU" sz="1200" b="1" dirty="0"/>
              <a:t>Т. Л.  Гостиничный сервис : учебник для среднего профессионального образования / Т. Л. Тимохина. — </a:t>
            </a:r>
            <a:r>
              <a:rPr lang="ru-RU" sz="1200" b="1" dirty="0" smtClean="0"/>
              <a:t>2-е </a:t>
            </a:r>
            <a:r>
              <a:rPr lang="ru-RU" sz="1200" b="1" dirty="0"/>
              <a:t>изд., перераб. и доп. — Москва : Издательство Юрайт, </a:t>
            </a:r>
            <a:r>
              <a:rPr lang="ru-RU" sz="1200" b="1" dirty="0" smtClean="0"/>
              <a:t>2023.</a:t>
            </a:r>
            <a:r>
              <a:rPr lang="ru-RU" sz="1200" b="1" dirty="0"/>
              <a:t> — 297 с. — (Профессиональное образование</a:t>
            </a:r>
            <a:r>
              <a:rPr lang="ru-RU" sz="1200" b="1" dirty="0" smtClean="0"/>
              <a:t>).</a:t>
            </a:r>
          </a:p>
          <a:p>
            <a:pPr algn="just"/>
            <a:endParaRPr lang="ru-RU" sz="1200" b="1" dirty="0" smtClean="0"/>
          </a:p>
          <a:p>
            <a:pPr algn="just"/>
            <a:r>
              <a:rPr lang="ru-RU" sz="1200" dirty="0"/>
              <a:t>Курс 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 </a:t>
            </a:r>
            <a:endParaRPr lang="ru-RU" sz="1200" b="1" dirty="0" smtClean="0"/>
          </a:p>
        </p:txBody>
      </p:sp>
    </p:spTree>
    <p:extLst>
      <p:ext uri="{BB962C8B-B14F-4D97-AF65-F5344CB8AC3E}">
        <p14:creationId xmlns:p14="http://schemas.microsoft.com/office/powerpoint/2010/main" val="876154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408712" cy="2123658"/>
          </a:xfrm>
          <a:prstGeom prst="rect">
            <a:avLst/>
          </a:prstGeom>
        </p:spPr>
        <p:txBody>
          <a:bodyPr wrap="square">
            <a:spAutoFit/>
          </a:bodyPr>
          <a:lstStyle/>
          <a:p>
            <a:r>
              <a:rPr lang="ru-RU" sz="1200" b="1" dirty="0"/>
              <a:t>Семеркова Л. Н. Технология и организация гостиничных услуг : учебник </a:t>
            </a:r>
            <a:r>
              <a:rPr lang="ru-RU" sz="1200" b="1" dirty="0" smtClean="0"/>
              <a:t>/ Л</a:t>
            </a:r>
            <a:r>
              <a:rPr lang="ru-RU" sz="1200" b="1" dirty="0"/>
              <a:t>. Н. Семеркова, В. А. Белякова, Т. И. Шерстобитова и др. – Москва : НИЦ ИНФРА </a:t>
            </a:r>
            <a:r>
              <a:rPr lang="ru-RU" sz="1200" b="1" dirty="0" smtClean="0"/>
              <a:t>— </a:t>
            </a:r>
            <a:r>
              <a:rPr lang="ru-RU" sz="1200" b="1" dirty="0"/>
              <a:t>М, 2022. </a:t>
            </a:r>
            <a:r>
              <a:rPr lang="ru-RU" sz="1200" b="1" dirty="0" smtClean="0"/>
              <a:t>— </a:t>
            </a:r>
            <a:r>
              <a:rPr lang="ru-RU" sz="1200" b="1" dirty="0"/>
              <a:t>320 с</a:t>
            </a:r>
            <a:r>
              <a:rPr lang="ru-RU" sz="1200" b="1" dirty="0" smtClean="0"/>
              <a:t>.</a:t>
            </a:r>
          </a:p>
          <a:p>
            <a:endParaRPr lang="ru-RU" sz="1200" b="1" dirty="0" smtClean="0"/>
          </a:p>
          <a:p>
            <a:pPr algn="just"/>
            <a:r>
              <a:rPr lang="ru-RU" sz="1200" dirty="0"/>
              <a:t>В представленном учебнике в соответствии с требованиями действующего образовательного стандарта рассматриваются вопросы, связанные с технологией и организацией гостиничных услуг в современных условиях. В учебнике раскрываются история развития и современное состояние гостиничной индустрии, характеристика гостиничных услуг и их структура, организация и управление гостиничным предприятием, а также конкретные технологии, используемые при обслуживании гостей.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5830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921973"/>
            <a:ext cx="6408712" cy="2123658"/>
          </a:xfrm>
          <a:prstGeom prst="rect">
            <a:avLst/>
          </a:prstGeom>
        </p:spPr>
        <p:txBody>
          <a:bodyPr wrap="square">
            <a:spAutoFit/>
          </a:bodyPr>
          <a:lstStyle/>
          <a:p>
            <a:pPr lvl="0" algn="just"/>
            <a:r>
              <a:rPr lang="ru-RU" sz="1200" b="1" dirty="0"/>
              <a:t>Можаева Н. Г. Гостиничный сервис : учебник / Н.Г. Можаева, Г.В. Рыбачек. — </a:t>
            </a:r>
            <a:r>
              <a:rPr lang="ru-RU" sz="1200" b="1" dirty="0" smtClean="0"/>
              <a:t>2-е </a:t>
            </a:r>
            <a:r>
              <a:rPr lang="ru-RU" sz="1200" b="1" dirty="0"/>
              <a:t>изд., испр. — Москва : </a:t>
            </a:r>
            <a:r>
              <a:rPr lang="ru-RU" sz="1200" b="1" dirty="0" smtClean="0"/>
              <a:t>ИНФРА—М</a:t>
            </a:r>
            <a:r>
              <a:rPr lang="ru-RU" sz="1200" b="1" dirty="0"/>
              <a:t>, 2022. — 242 с. </a:t>
            </a:r>
            <a:r>
              <a:rPr lang="ru-RU" sz="1200" b="1" dirty="0">
                <a:solidFill>
                  <a:prstClr val="white"/>
                </a:solidFill>
              </a:rPr>
              <a:t>— (Среднее профессиональное образование). </a:t>
            </a:r>
            <a:endParaRPr lang="ru-RU" sz="1200" b="1" dirty="0" smtClean="0"/>
          </a:p>
          <a:p>
            <a:pPr algn="just"/>
            <a:endParaRPr lang="ru-RU" sz="1200" b="1" dirty="0" smtClean="0"/>
          </a:p>
          <a:p>
            <a:pPr algn="just"/>
            <a:r>
              <a:rPr lang="ru-RU" sz="1200" dirty="0"/>
              <a:t>Рассмотрены практические вопросы, входящие в профессиональные модули: «Организация деятельности службы бронирования гостиничных услуг», «Организация деятельности службы приема, размещения и выписки гостей» и «Организация обслуживания гостей в процессе проживания». В приложениях 1—4 приведены требования к гостиницам, гостиничным номерам и к персоналу, а также квалификационные требования к работникам туристской индустрии.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73016"/>
            <a:ext cx="215830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617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404664"/>
            <a:ext cx="6638702" cy="2308324"/>
          </a:xfrm>
          <a:prstGeom prst="rect">
            <a:avLst/>
          </a:prstGeom>
        </p:spPr>
        <p:txBody>
          <a:bodyPr wrap="square">
            <a:spAutoFit/>
          </a:bodyPr>
          <a:lstStyle/>
          <a:p>
            <a:pPr algn="just"/>
            <a:r>
              <a:rPr lang="ru-RU" sz="1200" b="1" dirty="0"/>
              <a:t>Тимохина Т. Л.  Гостиничная индустрия : учебник для СПО / Т. Л. Тимохина. — Москва : Издательство Юрайт, </a:t>
            </a:r>
            <a:r>
              <a:rPr lang="ru-RU" sz="1200" b="1" dirty="0" smtClean="0"/>
              <a:t>2023. </a:t>
            </a:r>
            <a:r>
              <a:rPr lang="ru-RU" sz="1200" b="1" dirty="0"/>
              <a:t>— 300 с. — (Профессиональное образование). </a:t>
            </a:r>
            <a:endParaRPr lang="ru-RU" sz="1200" b="1" dirty="0" smtClean="0"/>
          </a:p>
          <a:p>
            <a:pPr algn="just"/>
            <a:endParaRPr lang="ru-RU" sz="1200" b="1" dirty="0" smtClean="0"/>
          </a:p>
          <a:p>
            <a:pPr algn="just"/>
            <a:r>
              <a:rPr lang="ru-RU" sz="1200" dirty="0"/>
              <a:t>В курсе рассматриваются актуальные вопросы теории и практики гостиничной деятельности. Раскрываются система классификации гостиниц, виды и особенности гостиничного продукта, основы </a:t>
            </a:r>
            <a:r>
              <a:rPr lang="ru-RU" sz="1200" dirty="0" smtClean="0"/>
              <a:t>производственно—технологической </a:t>
            </a:r>
            <a:r>
              <a:rPr lang="ru-RU" sz="1200" dirty="0"/>
              <a:t>деятельности средств размещения, стандарты обслуживания, квалификационные требования к персоналу, инновационные технологии в гостиницах. Особое внимание в курсе уделено технологии работы </a:t>
            </a:r>
            <a:r>
              <a:rPr lang="ru-RU" sz="1200" dirty="0" smtClean="0"/>
              <a:t>административно—хозяйственной </a:t>
            </a:r>
            <a:r>
              <a:rPr lang="ru-RU" sz="1200" dirty="0"/>
              <a:t>службы гостиницы. Курс включает дополнительный практический материал, размещенный на сайте urait.ru.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5" y="-99392"/>
            <a:ext cx="2520280" cy="375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39752" y="3785485"/>
            <a:ext cx="6609552" cy="2308324"/>
          </a:xfrm>
          <a:prstGeom prst="rect">
            <a:avLst/>
          </a:prstGeom>
        </p:spPr>
        <p:txBody>
          <a:bodyPr wrap="square">
            <a:spAutoFit/>
          </a:bodyPr>
          <a:lstStyle/>
          <a:p>
            <a:pPr algn="just"/>
            <a:r>
              <a:rPr lang="ru-RU" sz="1200" b="1" dirty="0"/>
              <a:t>Можаева Н. Г. Индустрия гостеприимства : практикум / Н. Г. Можаева, М. В. Камшечко. — Москва : ФОРУМ : ИНФРА </a:t>
            </a:r>
            <a:r>
              <a:rPr lang="ru-RU" sz="1200" b="1" dirty="0" smtClean="0"/>
              <a:t>— </a:t>
            </a:r>
            <a:r>
              <a:rPr lang="ru-RU" sz="1200" b="1" dirty="0"/>
              <a:t>М, 2022. — 120 с. — (Среднее профессиональное образование). </a:t>
            </a:r>
            <a:endParaRPr lang="ru-RU" sz="1200" b="1" dirty="0" smtClean="0"/>
          </a:p>
          <a:p>
            <a:pPr algn="just"/>
            <a:endParaRPr lang="ru-RU" sz="1200" b="1" dirty="0" smtClean="0"/>
          </a:p>
          <a:p>
            <a:pPr algn="just"/>
            <a:r>
              <a:rPr lang="ru-RU" sz="1200" dirty="0" smtClean="0"/>
              <a:t>Задания </a:t>
            </a:r>
            <a:r>
              <a:rPr lang="ru-RU" sz="1200" dirty="0"/>
              <a:t>разработаны для проведения практических и семинарских занятий со студентами всех форм обучения. Материал подобран и структурирован в соответствии с Федеральным государственным образовательным стандартом высшего образования последнего поколения. Практикум может быть также использован в обучении студентов колледжей по специальностям среднего профессионального образования: 43.02.10 «Туризм», 43.02.11 «Гостиничный сервис» и слушателей центров и институтов дополнительного профессионального образования.</a:t>
            </a:r>
          </a:p>
        </p:txBody>
      </p:sp>
      <p:pic>
        <p:nvPicPr>
          <p:cNvPr id="2050" name="Picture 2" descr="https://znanium.com/cover/1843/1843557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23" y="3656749"/>
            <a:ext cx="2016224" cy="308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11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2492896"/>
            <a:ext cx="6264696" cy="1938992"/>
          </a:xfrm>
          <a:prstGeom prst="rect">
            <a:avLst/>
          </a:prstGeom>
        </p:spPr>
        <p:txBody>
          <a:bodyPr wrap="square">
            <a:spAutoFit/>
          </a:bodyPr>
          <a:lstStyle/>
          <a:p>
            <a:pPr algn="just"/>
            <a:r>
              <a:rPr lang="ru-RU" sz="1200" b="1" dirty="0"/>
              <a:t>Джум Т. А. Организация гостиничного хозяйства: учебное пособие / Т. А. Джум. – Москва : Инфра </a:t>
            </a:r>
            <a:r>
              <a:rPr lang="ru-RU" sz="1200" b="1" dirty="0" smtClean="0"/>
              <a:t>— </a:t>
            </a:r>
            <a:r>
              <a:rPr lang="ru-RU" sz="1200" b="1" dirty="0"/>
              <a:t>М, 2022. – 400 с. </a:t>
            </a:r>
            <a:endParaRPr lang="ru-RU" sz="1200" b="1" dirty="0" smtClean="0"/>
          </a:p>
          <a:p>
            <a:endParaRPr lang="ru-RU" sz="1200" b="1" dirty="0" smtClean="0"/>
          </a:p>
          <a:p>
            <a:pPr algn="just"/>
            <a:r>
              <a:rPr lang="ru-RU" sz="1200" dirty="0"/>
              <a:t>В учебном пособии всесторонне освещены теоретические и практические аспекты организации работы предприятий индустрии гостеприимства. Рассмотрены особенности функционирования основных служб гостиниц. Особое внимание обращено на финансовый, инновационный и антикризисный менеджмент, управление качеством в этой сфере как важные рычаги, способствующие достижению финансового равновесия и устойчивого развития предприятий.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24608"/>
            <a:ext cx="2369295" cy="354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0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552728" cy="1938992"/>
          </a:xfrm>
          <a:prstGeom prst="rect">
            <a:avLst/>
          </a:prstGeom>
        </p:spPr>
        <p:txBody>
          <a:bodyPr wrap="square">
            <a:spAutoFit/>
          </a:bodyPr>
          <a:lstStyle/>
          <a:p>
            <a:pPr algn="just"/>
            <a:r>
              <a:rPr lang="ru-RU" sz="1200" b="1" dirty="0"/>
              <a:t>Одинцов А. А.  Основы менеджмента : учебное пособие для СПО / А. А. Одинцов. — </a:t>
            </a:r>
            <a:r>
              <a:rPr lang="ru-RU" sz="1200" b="1" dirty="0" smtClean="0"/>
              <a:t>2—е </a:t>
            </a:r>
            <a:r>
              <a:rPr lang="ru-RU" sz="1200" b="1" dirty="0"/>
              <a:t>изд., испр. и доп. — Москва : Издательство Юрайт, </a:t>
            </a:r>
            <a:r>
              <a:rPr lang="ru-RU" sz="1200" b="1" dirty="0" smtClean="0"/>
              <a:t>2023. </a:t>
            </a:r>
            <a:r>
              <a:rPr lang="ru-RU" sz="1200" b="1" dirty="0"/>
              <a:t>— 212 с. — (Профессиональное образование</a:t>
            </a:r>
            <a:r>
              <a:rPr lang="ru-RU" sz="1200" b="1" dirty="0" smtClean="0"/>
              <a:t>).</a:t>
            </a:r>
          </a:p>
          <a:p>
            <a:pPr algn="just"/>
            <a:r>
              <a:rPr lang="ru-RU" sz="1200" b="1" dirty="0" smtClean="0"/>
              <a:t> </a:t>
            </a:r>
          </a:p>
          <a:p>
            <a:pPr algn="just"/>
            <a:r>
              <a:rPr lang="ru-RU" sz="1200" dirty="0"/>
              <a:t>Настоящее учебное пособие посвящено основам менеджмента. В нем представлены методы и функции менеджмента, система менеджмента организации, рассмотрены организационные структуры и проблемы лидерства, раскрыто понятие управленческого риска. Книга дополнена словарем терминов и приложениями, которые помогут студентам освоить материалы учебного пособия.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99392"/>
            <a:ext cx="2400920" cy="380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98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916832"/>
            <a:ext cx="8496944" cy="2062103"/>
          </a:xfrm>
          <a:prstGeom prst="rect">
            <a:avLst/>
          </a:prstGeom>
        </p:spPr>
        <p:txBody>
          <a:bodyPr wrap="square">
            <a:spAutoFit/>
          </a:bodyPr>
          <a:lstStyle/>
          <a:p>
            <a:pPr algn="ctr"/>
            <a:r>
              <a:rPr lang="ru-RU" sz="3200" b="1" dirty="0"/>
              <a:t>ОП.02 </a:t>
            </a:r>
          </a:p>
          <a:p>
            <a:pPr algn="ctr"/>
            <a:r>
              <a:rPr lang="ru-RU" sz="3200" b="1" dirty="0"/>
              <a:t>ПРАВОВОЕ И ДОКУМЕНТАЦИОННОЕ ОБЕСПЕЧЕНИЕ ПРОФЕССИОНАЛЬНОЙ ДЕЯТЕЛЬНОСТИ</a:t>
            </a:r>
          </a:p>
        </p:txBody>
      </p:sp>
    </p:spTree>
    <p:extLst>
      <p:ext uri="{BB962C8B-B14F-4D97-AF65-F5344CB8AC3E}">
        <p14:creationId xmlns:p14="http://schemas.microsoft.com/office/powerpoint/2010/main" val="392144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23053"/>
            <a:ext cx="6552728" cy="2308324"/>
          </a:xfrm>
          <a:prstGeom prst="rect">
            <a:avLst/>
          </a:prstGeom>
        </p:spPr>
        <p:txBody>
          <a:bodyPr wrap="square">
            <a:spAutoFit/>
          </a:bodyPr>
          <a:lstStyle/>
          <a:p>
            <a:pPr algn="just"/>
            <a:r>
              <a:rPr lang="ru-RU" sz="1200" b="1" dirty="0"/>
              <a:t>Документационное обеспечение управления : учебник / С</a:t>
            </a:r>
            <a:r>
              <a:rPr lang="ru-RU" sz="1200" b="1" dirty="0" smtClean="0"/>
              <a:t>. А</a:t>
            </a:r>
            <a:r>
              <a:rPr lang="ru-RU" sz="1200" b="1" dirty="0"/>
              <a:t>. Глотова, А</a:t>
            </a:r>
            <a:r>
              <a:rPr lang="ru-RU" sz="1200" b="1" dirty="0" smtClean="0"/>
              <a:t>. Ю</a:t>
            </a:r>
            <a:r>
              <a:rPr lang="ru-RU" sz="1200" b="1" dirty="0"/>
              <a:t>. Конькова, Ю</a:t>
            </a:r>
            <a:r>
              <a:rPr lang="ru-RU" sz="1200" b="1" dirty="0" smtClean="0"/>
              <a:t>. М</a:t>
            </a:r>
            <a:r>
              <a:rPr lang="ru-RU" sz="1200" b="1" dirty="0"/>
              <a:t>. Кукарина, Е</a:t>
            </a:r>
            <a:r>
              <a:rPr lang="ru-RU" sz="1200" b="1" dirty="0" smtClean="0"/>
              <a:t>. А</a:t>
            </a:r>
            <a:r>
              <a:rPr lang="ru-RU" sz="1200" b="1" dirty="0"/>
              <a:t>. Скрипко; под общ. Ред. Т</a:t>
            </a:r>
            <a:r>
              <a:rPr lang="ru-RU" sz="1200" b="1" dirty="0" smtClean="0"/>
              <a:t>. А</a:t>
            </a:r>
            <a:r>
              <a:rPr lang="ru-RU" sz="1200" b="1" dirty="0"/>
              <a:t>. Быковой</a:t>
            </a:r>
            <a:r>
              <a:rPr lang="ru-RU" sz="1200" b="1" dirty="0" smtClean="0"/>
              <a:t>.— </a:t>
            </a:r>
            <a:r>
              <a:rPr lang="ru-RU" sz="1200" b="1" dirty="0"/>
              <a:t>Москва : Кнорус, </a:t>
            </a:r>
            <a:r>
              <a:rPr lang="ru-RU" sz="1200" b="1" dirty="0" smtClean="0"/>
              <a:t>2023</a:t>
            </a:r>
            <a:r>
              <a:rPr lang="ru-RU" sz="1200" b="1" dirty="0"/>
              <a:t>. — 266 с. — (Среднее профессиональное образование). </a:t>
            </a:r>
            <a:endParaRPr lang="ru-RU" sz="1200" b="1" dirty="0" smtClean="0"/>
          </a:p>
          <a:p>
            <a:pPr algn="just"/>
            <a:endParaRPr lang="ru-RU" sz="1200" b="1" dirty="0" smtClean="0"/>
          </a:p>
          <a:p>
            <a:pPr algn="just"/>
            <a:r>
              <a:rPr lang="ru-RU" sz="1200" dirty="0"/>
              <a:t>В учебнике 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a:t>
            </a:r>
            <a:r>
              <a:rPr lang="ru-RU" sz="1200" dirty="0" smtClean="0"/>
              <a:t>нормативно—методических </a:t>
            </a:r>
            <a:r>
              <a:rPr lang="ru-RU" sz="1200" dirty="0"/>
              <a:t>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a:p>
            <a:pPr algn="just"/>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3678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480720" cy="2677656"/>
          </a:xfrm>
          <a:prstGeom prst="rect">
            <a:avLst/>
          </a:prstGeom>
        </p:spPr>
        <p:txBody>
          <a:bodyPr wrap="square">
            <a:spAutoFit/>
          </a:bodyPr>
          <a:lstStyle/>
          <a:p>
            <a:pPr algn="just"/>
            <a:r>
              <a:rPr lang="ru-RU" sz="1200" b="1" dirty="0"/>
              <a:t>Шувалова Н. Н.  Документационное обеспечение управления : учебник и практикум для СПО / Н. Н. Шувалова. — </a:t>
            </a:r>
            <a:r>
              <a:rPr lang="ru-RU" sz="1200" b="1" dirty="0" smtClean="0"/>
              <a:t>2-е </a:t>
            </a:r>
            <a:r>
              <a:rPr lang="ru-RU" sz="1200" b="1" dirty="0"/>
              <a:t>изд. — Москва : Издательство Юрайт, </a:t>
            </a:r>
            <a:r>
              <a:rPr lang="ru-RU" sz="1200" b="1" dirty="0" smtClean="0"/>
              <a:t>2023. </a:t>
            </a:r>
            <a:r>
              <a:rPr lang="ru-RU" sz="1200" b="1" dirty="0"/>
              <a:t>— 265 с. — (Профессиональное образование</a:t>
            </a:r>
            <a:r>
              <a:rPr lang="ru-RU" sz="1200" b="1" dirty="0" smtClean="0"/>
              <a:t>).</a:t>
            </a:r>
          </a:p>
          <a:p>
            <a:pPr algn="just"/>
            <a:endParaRPr lang="ru-RU" sz="1200" b="1" dirty="0" smtClean="0"/>
          </a:p>
          <a:p>
            <a:pPr algn="just"/>
            <a:r>
              <a:rPr lang="ru-RU" sz="1200" dirty="0"/>
              <a:t>В учебнике рассматриваются теоретические и </a:t>
            </a:r>
            <a:r>
              <a:rPr lang="ru-RU" sz="1200" dirty="0" smtClean="0"/>
              <a:t>нормативно—методические </a:t>
            </a:r>
            <a:r>
              <a:rPr lang="ru-RU" sz="1200" dirty="0"/>
              <a:t>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284984"/>
            <a:ext cx="2208791" cy="353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169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549</TotalTime>
  <Words>9779</Words>
  <Application>Microsoft Office PowerPoint</Application>
  <PresentationFormat>Экран (4:3)</PresentationFormat>
  <Paragraphs>307</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51</cp:revision>
  <dcterms:created xsi:type="dcterms:W3CDTF">2022-10-04T11:07:49Z</dcterms:created>
  <dcterms:modified xsi:type="dcterms:W3CDTF">2023-10-16T06:18:21Z</dcterms:modified>
</cp:coreProperties>
</file>